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58" r:id="rId2"/>
    <p:sldId id="342" r:id="rId3"/>
    <p:sldId id="341" r:id="rId4"/>
    <p:sldId id="343" r:id="rId5"/>
    <p:sldId id="345" r:id="rId6"/>
    <p:sldId id="359" r:id="rId7"/>
    <p:sldId id="285" r:id="rId8"/>
    <p:sldId id="336" r:id="rId9"/>
    <p:sldId id="338" r:id="rId10"/>
    <p:sldId id="287" r:id="rId11"/>
    <p:sldId id="339" r:id="rId12"/>
    <p:sldId id="346" r:id="rId13"/>
    <p:sldId id="347" r:id="rId14"/>
    <p:sldId id="348" r:id="rId15"/>
    <p:sldId id="349" r:id="rId16"/>
    <p:sldId id="350" r:id="rId17"/>
    <p:sldId id="360" r:id="rId18"/>
    <p:sldId id="352" r:id="rId19"/>
    <p:sldId id="353" r:id="rId20"/>
    <p:sldId id="354" r:id="rId21"/>
    <p:sldId id="355" r:id="rId22"/>
    <p:sldId id="356" r:id="rId23"/>
    <p:sldId id="357" r:id="rId24"/>
    <p:sldId id="289" r:id="rId25"/>
    <p:sldId id="30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89322" autoAdjust="0"/>
  </p:normalViewPr>
  <p:slideViewPr>
    <p:cSldViewPr>
      <p:cViewPr varScale="1">
        <p:scale>
          <a:sx n="111" d="100"/>
          <a:sy n="111" d="100"/>
        </p:scale>
        <p:origin x="-280"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88DA7-652E-411C-AC6B-9DECCF795181}" type="datetimeFigureOut">
              <a:rPr lang="en-US" smtClean="0"/>
              <a:pPr/>
              <a:t>2/15/13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3F3A2-4CB2-4280-92F2-A775C7AFE2B3}" type="slidenum">
              <a:rPr lang="en-US" smtClean="0"/>
              <a:pPr/>
              <a:t>‹#›</a:t>
            </a:fld>
            <a:endParaRPr lang="en-US"/>
          </a:p>
        </p:txBody>
      </p:sp>
    </p:spTree>
    <p:extLst>
      <p:ext uri="{BB962C8B-B14F-4D97-AF65-F5344CB8AC3E}">
        <p14:creationId xmlns:p14="http://schemas.microsoft.com/office/powerpoint/2010/main" val="67055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2</a:t>
            </a:fld>
            <a:endParaRPr lang="en-US"/>
          </a:p>
        </p:txBody>
      </p:sp>
    </p:spTree>
    <p:extLst>
      <p:ext uri="{BB962C8B-B14F-4D97-AF65-F5344CB8AC3E}">
        <p14:creationId xmlns:p14="http://schemas.microsoft.com/office/powerpoint/2010/main" val="358992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need to change the products and reactants. Show arrow of movement</a:t>
            </a:r>
            <a:r>
              <a:rPr lang="en-US" baseline="0" dirty="0" smtClean="0"/>
              <a:t>, change the chemical formulas </a:t>
            </a:r>
            <a:endParaRPr lang="en-US" dirty="0" smtClean="0"/>
          </a:p>
        </p:txBody>
      </p:sp>
      <p:sp>
        <p:nvSpPr>
          <p:cNvPr id="9220" name="Slide Number Placeholder 3"/>
          <p:cNvSpPr>
            <a:spLocks noGrp="1"/>
          </p:cNvSpPr>
          <p:nvPr>
            <p:ph type="sldNum" sz="quarter" idx="5"/>
          </p:nvPr>
        </p:nvSpPr>
        <p:spPr bwMode="auto">
          <a:noFill/>
          <a:ln>
            <a:miter lim="800000"/>
            <a:headEnd/>
            <a:tailEnd/>
          </a:ln>
        </p:spPr>
        <p:txBody>
          <a:bodyPr/>
          <a:lstStyle/>
          <a:p>
            <a:fld id="{FF3A7374-06B7-4C03-BE64-BBF3AEB00842}" type="slidenum">
              <a:rPr lang="en-US" smtClean="0"/>
              <a:pPr/>
              <a:t>25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these questions as a class. Alternatively, you can write these results on the class poster in </a:t>
            </a:r>
            <a:r>
              <a:rPr lang="en-US" dirty="0" err="1" smtClean="0"/>
              <a:t>PlantsPosters.pptx</a:t>
            </a:r>
            <a:r>
              <a:rPr lang="en-US" baseline="0" dirty="0" smtClean="0"/>
              <a:t> or in </a:t>
            </a:r>
            <a:r>
              <a:rPr lang="en-US" baseline="0" dirty="0" err="1" smtClean="0"/>
              <a:t>PlantsClassResults.xlsx</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5</a:t>
            </a:fld>
            <a:endParaRPr lang="en-US"/>
          </a:p>
        </p:txBody>
      </p:sp>
    </p:spTree>
    <p:extLst>
      <p:ext uri="{BB962C8B-B14F-4D97-AF65-F5344CB8AC3E}">
        <p14:creationId xmlns:p14="http://schemas.microsoft.com/office/powerpoint/2010/main" val="66620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Animal</a:t>
            </a:r>
            <a:r>
              <a:rPr lang="en-US" baseline="0" dirty="0" smtClean="0"/>
              <a:t> PPT: cow </a:t>
            </a:r>
          </a:p>
          <a:p>
            <a:r>
              <a:rPr lang="en-US" baseline="0" dirty="0" smtClean="0"/>
              <a:t>Share </a:t>
            </a:r>
            <a:r>
              <a:rPr lang="en-US" baseline="0" smtClean="0"/>
              <a:t>the frame </a:t>
            </a:r>
            <a:r>
              <a:rPr lang="en-US" baseline="0" dirty="0" smtClean="0"/>
              <a:t>by the end </a:t>
            </a:r>
            <a:r>
              <a:rPr lang="en-US" baseline="0" smtClean="0"/>
              <a:t>of weekend</a:t>
            </a:r>
            <a:endParaRPr lang="en-US"/>
          </a:p>
        </p:txBody>
      </p:sp>
      <p:sp>
        <p:nvSpPr>
          <p:cNvPr id="4" name="Slide Number Placeholder 3"/>
          <p:cNvSpPr>
            <a:spLocks noGrp="1"/>
          </p:cNvSpPr>
          <p:nvPr>
            <p:ph type="sldNum" sz="quarter" idx="10"/>
          </p:nvPr>
        </p:nvSpPr>
        <p:spPr/>
        <p:txBody>
          <a:bodyPr/>
          <a:lstStyle/>
          <a:p>
            <a:fld id="{FDD93F3F-37C1-4A0C-82FC-8B2951D34818}"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Animal</a:t>
            </a:r>
            <a:r>
              <a:rPr lang="en-US" baseline="0" dirty="0" smtClean="0"/>
              <a:t> PPT: cow </a:t>
            </a:r>
          </a:p>
          <a:p>
            <a:r>
              <a:rPr lang="en-US" baseline="0" dirty="0" smtClean="0"/>
              <a:t>Share </a:t>
            </a:r>
            <a:r>
              <a:rPr lang="en-US" baseline="0" smtClean="0"/>
              <a:t>the frame </a:t>
            </a:r>
            <a:r>
              <a:rPr lang="en-US" baseline="0" dirty="0" smtClean="0"/>
              <a:t>by the end </a:t>
            </a:r>
            <a:r>
              <a:rPr lang="en-US" baseline="0" smtClean="0"/>
              <a:t>of weekend</a:t>
            </a:r>
            <a:endParaRPr lang="en-US"/>
          </a:p>
        </p:txBody>
      </p:sp>
      <p:sp>
        <p:nvSpPr>
          <p:cNvPr id="4" name="Slide Number Placeholder 3"/>
          <p:cNvSpPr>
            <a:spLocks noGrp="1"/>
          </p:cNvSpPr>
          <p:nvPr>
            <p:ph type="sldNum" sz="quarter" idx="10"/>
          </p:nvPr>
        </p:nvSpPr>
        <p:spPr/>
        <p:txBody>
          <a:bodyPr/>
          <a:lstStyle/>
          <a:p>
            <a:fld id="{FDD93F3F-37C1-4A0C-82FC-8B2951D34818}"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Animal</a:t>
            </a:r>
            <a:r>
              <a:rPr lang="en-US" baseline="0" dirty="0" smtClean="0"/>
              <a:t> PPT: cow </a:t>
            </a:r>
          </a:p>
          <a:p>
            <a:r>
              <a:rPr lang="en-US" baseline="0" dirty="0" smtClean="0"/>
              <a:t>Share </a:t>
            </a:r>
            <a:r>
              <a:rPr lang="en-US" baseline="0" smtClean="0"/>
              <a:t>the frame </a:t>
            </a:r>
            <a:r>
              <a:rPr lang="en-US" baseline="0" dirty="0" smtClean="0"/>
              <a:t>by the end </a:t>
            </a:r>
            <a:r>
              <a:rPr lang="en-US" baseline="0" smtClean="0"/>
              <a:t>of weekend</a:t>
            </a:r>
            <a:endParaRPr lang="en-US"/>
          </a:p>
        </p:txBody>
      </p:sp>
      <p:sp>
        <p:nvSpPr>
          <p:cNvPr id="4" name="Slide Number Placeholder 3"/>
          <p:cNvSpPr>
            <a:spLocks noGrp="1"/>
          </p:cNvSpPr>
          <p:nvPr>
            <p:ph type="sldNum" sz="quarter" idx="10"/>
          </p:nvPr>
        </p:nvSpPr>
        <p:spPr/>
        <p:txBody>
          <a:bodyPr/>
          <a:lstStyle/>
          <a:p>
            <a:fld id="{FDD93F3F-37C1-4A0C-82FC-8B2951D34818}"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Teaser process tool for all investigations except </a:t>
            </a:r>
            <a:r>
              <a:rPr lang="en-US" smtClean="0"/>
              <a:t>soda water</a:t>
            </a:r>
            <a:endParaRPr lang="en-US"/>
          </a:p>
        </p:txBody>
      </p:sp>
      <p:sp>
        <p:nvSpPr>
          <p:cNvPr id="4" name="Slide Number Placeholder 3"/>
          <p:cNvSpPr>
            <a:spLocks noGrp="1"/>
          </p:cNvSpPr>
          <p:nvPr>
            <p:ph type="sldNum" sz="quarter" idx="10"/>
          </p:nvPr>
        </p:nvSpPr>
        <p:spPr/>
        <p:txBody>
          <a:bodyPr/>
          <a:lstStyle/>
          <a:p>
            <a:fld id="{40584B5F-A95C-F341-8928-374B3787E7F9}" type="slidenum">
              <a:rPr lang="en-US" smtClean="0"/>
              <a:pPr/>
              <a:t>22</a:t>
            </a:fld>
            <a:endParaRPr lang="en-US"/>
          </a:p>
        </p:txBody>
      </p:sp>
    </p:spTree>
    <p:extLst>
      <p:ext uri="{BB962C8B-B14F-4D97-AF65-F5344CB8AC3E}">
        <p14:creationId xmlns:p14="http://schemas.microsoft.com/office/powerpoint/2010/main" val="50218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Tx/>
              <a:buNone/>
            </a:pPr>
            <a:endParaRPr lang="en-US" dirty="0" smtClean="0"/>
          </a:p>
        </p:txBody>
      </p:sp>
      <p:sp>
        <p:nvSpPr>
          <p:cNvPr id="7172" name="Slide Number Placeholder 3"/>
          <p:cNvSpPr>
            <a:spLocks noGrp="1"/>
          </p:cNvSpPr>
          <p:nvPr>
            <p:ph type="sldNum" sz="quarter" idx="5"/>
          </p:nvPr>
        </p:nvSpPr>
        <p:spPr bwMode="auto">
          <a:noFill/>
          <a:ln>
            <a:miter lim="800000"/>
            <a:headEnd/>
            <a:tailEnd/>
          </a:ln>
        </p:spPr>
        <p:txBody>
          <a:bodyPr/>
          <a:lstStyle/>
          <a:p>
            <a:fld id="{BCCEE219-5FE2-4D4F-925C-AD18AD8B202D}" type="slidenum">
              <a:rPr lang="en-US" smtClean="0"/>
              <a:pPr/>
              <a:t>24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checke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jpeg"/><Relationship Id="rId5"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8.jpeg"/><Relationship Id="rId5" Type="http://schemas.microsoft.com/office/2007/relationships/hdphoto" Target="../media/hdphoto4.wdp"/><Relationship Id="rId6" Type="http://schemas.openxmlformats.org/officeDocument/2006/relationships/image" Target="../media/image9.jpeg"/><Relationship Id="rId7"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jpeg"/><Relationship Id="rId5" Type="http://schemas.microsoft.com/office/2007/relationships/hdphoto" Target="../media/hdphoto1.wdp"/><Relationship Id="rId6" Type="http://schemas.openxmlformats.org/officeDocument/2006/relationships/image" Target="../media/image7.jpeg"/><Relationship Id="rId7" Type="http://schemas.microsoft.com/office/2007/relationships/hdphoto" Target="../media/hdphoto3.wdp"/><Relationship Id="rId8" Type="http://schemas.openxmlformats.org/officeDocument/2006/relationships/image" Target="../media/image8.jpeg"/><Relationship Id="rId9" Type="http://schemas.microsoft.com/office/2007/relationships/hdphoto" Target="../media/hdphoto4.wdp"/><Relationship Id="rId10" Type="http://schemas.openxmlformats.org/officeDocument/2006/relationships/image" Target="../media/image9.jpeg"/><Relationship Id="rId11"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Activity 1: Plants in the Dark Investigation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30724503"/>
      </p:ext>
    </p:extLst>
  </p:cSld>
  <p:clrMapOvr>
    <a:masterClrMapping/>
  </p:clrMapOvr>
  <p:transition xmlns:p14="http://schemas.microsoft.com/office/powerpoint/2010/main">
    <p:checke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9600" y="8382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4400" y="228600"/>
            <a:ext cx="7086600" cy="523220"/>
          </a:xfrm>
          <a:prstGeom prst="rect">
            <a:avLst/>
          </a:prstGeom>
          <a:noFill/>
        </p:spPr>
        <p:txBody>
          <a:bodyPr wrap="square" rtlCol="0">
            <a:spAutoFit/>
          </a:bodyPr>
          <a:lstStyle/>
          <a:p>
            <a:pPr algn="ctr"/>
            <a:r>
              <a:rPr lang="en-US" sz="2800" b="1" dirty="0" smtClean="0"/>
              <a:t>Movement during cellular respiration</a:t>
            </a:r>
            <a:endParaRPr lang="en-US" sz="2800" b="1" dirty="0"/>
          </a:p>
        </p:txBody>
      </p:sp>
      <p:pic>
        <p:nvPicPr>
          <p:cNvPr id="14" name="Picture 13" descr="tree 03 cellular respiration.jpg"/>
          <p:cNvPicPr>
            <a:picLocks noChangeAspect="1"/>
          </p:cNvPicPr>
          <p:nvPr/>
        </p:nvPicPr>
        <p:blipFill>
          <a:blip r:embed="rId3" cstate="print"/>
          <a:stretch>
            <a:fillRect/>
          </a:stretch>
        </p:blipFill>
        <p:spPr>
          <a:xfrm>
            <a:off x="2362200" y="1066800"/>
            <a:ext cx="4876800" cy="5596969"/>
          </a:xfrm>
          <a:prstGeom prst="rect">
            <a:avLst/>
          </a:prstGeom>
        </p:spPr>
      </p:pic>
    </p:spTree>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9600" y="8382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4400" y="228600"/>
            <a:ext cx="7086600" cy="523220"/>
          </a:xfrm>
          <a:prstGeom prst="rect">
            <a:avLst/>
          </a:prstGeom>
          <a:noFill/>
        </p:spPr>
        <p:txBody>
          <a:bodyPr wrap="square" rtlCol="0">
            <a:spAutoFit/>
          </a:bodyPr>
          <a:lstStyle/>
          <a:p>
            <a:pPr algn="ctr"/>
            <a:r>
              <a:rPr lang="en-US" sz="2800" b="1" dirty="0" smtClean="0"/>
              <a:t>Movement during cellular respiration</a:t>
            </a:r>
            <a:endParaRPr lang="en-US" sz="2800" b="1" dirty="0"/>
          </a:p>
        </p:txBody>
      </p:sp>
      <p:pic>
        <p:nvPicPr>
          <p:cNvPr id="5" name="Picture 4" descr="cell 03 cellular respiration.jpg"/>
          <p:cNvPicPr>
            <a:picLocks noChangeAspect="1"/>
          </p:cNvPicPr>
          <p:nvPr/>
        </p:nvPicPr>
        <p:blipFill>
          <a:blip r:embed="rId3" cstate="print"/>
          <a:stretch>
            <a:fillRect/>
          </a:stretch>
        </p:blipFill>
        <p:spPr>
          <a:xfrm>
            <a:off x="1143000" y="1219200"/>
            <a:ext cx="6781800" cy="5370204"/>
          </a:xfrm>
          <a:prstGeom prst="rect">
            <a:avLst/>
          </a:prstGeom>
        </p:spPr>
      </p:pic>
    </p:spTree>
    <p:extLst>
      <p:ext uri="{BB962C8B-B14F-4D97-AF65-F5344CB8AC3E}">
        <p14:creationId xmlns:p14="http://schemas.microsoft.com/office/powerpoint/2010/main" val="3836745565"/>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Atoms Bond Together in Molecules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Atoms in stable molecules always have a certain number of bonds to other atoms:</a:t>
            </a:r>
          </a:p>
          <a:p>
            <a:pPr lvl="1"/>
            <a:r>
              <a:rPr lang="en-US" dirty="0" smtClean="0"/>
              <a:t>Carbon: 4 bonds</a:t>
            </a:r>
          </a:p>
          <a:p>
            <a:pPr lvl="1"/>
            <a:r>
              <a:rPr lang="en-US" dirty="0" smtClean="0"/>
              <a:t>Oxygen: 2 bonds</a:t>
            </a:r>
          </a:p>
          <a:p>
            <a:pPr lvl="1"/>
            <a:r>
              <a:rPr lang="en-US" dirty="0" smtClean="0"/>
              <a:t>Hydrogen: 1 bond</a:t>
            </a:r>
          </a:p>
          <a:p>
            <a:r>
              <a:rPr lang="en-US" dirty="0" smtClean="0"/>
              <a:t>Oxygen atoms do NOT bond to other oxygen atoms if they can bond to carbon or hydrogen instead.</a:t>
            </a:r>
          </a:p>
          <a:p>
            <a:r>
              <a:rPr lang="en-US" b="1" dirty="0" smtClean="0"/>
              <a:t>Chemical energy </a:t>
            </a:r>
            <a:r>
              <a:rPr lang="en-US" dirty="0" smtClean="0"/>
              <a:t>is stored in bonds between atoms</a:t>
            </a:r>
          </a:p>
          <a:p>
            <a:pPr lvl="1"/>
            <a:r>
              <a:rPr lang="en-US" dirty="0" smtClean="0"/>
              <a:t>Some bonds (C-C and C-H) have </a:t>
            </a:r>
            <a:r>
              <a:rPr lang="en-US" b="1" dirty="0" smtClean="0"/>
              <a:t>high </a:t>
            </a:r>
            <a:r>
              <a:rPr lang="en-US" dirty="0" smtClean="0"/>
              <a:t>chemical energy</a:t>
            </a:r>
          </a:p>
          <a:p>
            <a:pPr lvl="1"/>
            <a:r>
              <a:rPr lang="en-US" dirty="0" smtClean="0"/>
              <a:t>Other bonds (C-O and O-H) have </a:t>
            </a:r>
            <a:r>
              <a:rPr lang="en-US" b="1" dirty="0" smtClean="0"/>
              <a:t>low</a:t>
            </a:r>
            <a:r>
              <a:rPr lang="en-US" dirty="0" smtClean="0"/>
              <a:t> chemical energy</a:t>
            </a:r>
            <a:endParaRPr lang="en-US" dirty="0"/>
          </a:p>
        </p:txBody>
      </p:sp>
    </p:spTree>
    <p:extLst>
      <p:ext uri="{BB962C8B-B14F-4D97-AF65-F5344CB8AC3E}">
        <p14:creationId xmlns:p14="http://schemas.microsoft.com/office/powerpoint/2010/main" val="3938225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the Reactant Molecules: </a:t>
            </a:r>
            <a:br>
              <a:rPr lang="en-US" dirty="0" smtClean="0"/>
            </a:br>
            <a:r>
              <a:rPr lang="en-US" dirty="0" smtClean="0"/>
              <a:t>Sugar and Oxygen</a:t>
            </a:r>
            <a:endParaRPr lang="en-US" dirty="0"/>
          </a:p>
        </p:txBody>
      </p:sp>
      <p:sp>
        <p:nvSpPr>
          <p:cNvPr id="3" name="Content Placeholder 2"/>
          <p:cNvSpPr>
            <a:spLocks noGrp="1"/>
          </p:cNvSpPr>
          <p:nvPr>
            <p:ph idx="1"/>
          </p:nvPr>
        </p:nvSpPr>
        <p:spPr>
          <a:xfrm>
            <a:off x="457200" y="1524000"/>
            <a:ext cx="8229600" cy="4876800"/>
          </a:xfrm>
        </p:spPr>
        <p:txBody>
          <a:bodyPr>
            <a:normAutofit fontScale="77500" lnSpcReduction="20000"/>
          </a:bodyPr>
          <a:lstStyle/>
          <a:p>
            <a:pPr marL="0" indent="0">
              <a:buNone/>
            </a:pPr>
            <a:r>
              <a:rPr lang="en-US" dirty="0" smtClean="0"/>
              <a:t>Cellular respiration occurs when sugar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reacts with </a:t>
            </a:r>
            <a:r>
              <a:rPr lang="en-US" dirty="0"/>
              <a:t>oxygen </a:t>
            </a:r>
            <a:r>
              <a:rPr lang="en-US" dirty="0" smtClean="0"/>
              <a:t>(O</a:t>
            </a:r>
            <a:r>
              <a:rPr lang="en-US" baseline="-25000" dirty="0" smtClean="0"/>
              <a:t>2</a:t>
            </a:r>
            <a:r>
              <a:rPr lang="en-US" dirty="0" smtClean="0"/>
              <a:t>)</a:t>
            </a:r>
            <a:r>
              <a:rPr lang="en-US" dirty="0"/>
              <a:t>.  </a:t>
            </a:r>
            <a:r>
              <a:rPr lang="en-US" dirty="0" smtClean="0"/>
              <a:t>Make a molecules of sugar and oxygen on the reactant side of your </a:t>
            </a:r>
            <a:r>
              <a:rPr lang="en-US" u="sng" dirty="0" smtClean="0"/>
              <a:t>Molecular Models</a:t>
            </a:r>
            <a:r>
              <a:rPr lang="en-US" dirty="0" smtClean="0"/>
              <a:t> poster:</a:t>
            </a:r>
          </a:p>
          <a:p>
            <a:pPr marL="514350" indent="-514350">
              <a:buFont typeface="+mj-lt"/>
              <a:buAutoNum type="arabicPeriod"/>
            </a:pPr>
            <a:r>
              <a:rPr lang="en-US" dirty="0" smtClean="0"/>
              <a:t>Get the atoms you will need to make your molecules.  Can you figure out from the formula for sugar how many C, H, and O atoms you will need?</a:t>
            </a:r>
          </a:p>
          <a:p>
            <a:pPr marL="514350" indent="-514350">
              <a:buFont typeface="+mj-lt"/>
              <a:buAutoNum type="arabicPeriod"/>
            </a:pPr>
            <a:r>
              <a:rPr lang="en-US" dirty="0"/>
              <a:t>Use the bonds to </a:t>
            </a:r>
            <a:r>
              <a:rPr lang="en-US" dirty="0" smtClean="0"/>
              <a:t>make </a:t>
            </a:r>
            <a:r>
              <a:rPr lang="en-US" dirty="0"/>
              <a:t>models of </a:t>
            </a:r>
            <a:r>
              <a:rPr lang="en-US" dirty="0" smtClean="0"/>
              <a:t>a sugar molecule </a:t>
            </a:r>
            <a:r>
              <a:rPr lang="en-US" dirty="0"/>
              <a:t>(</a:t>
            </a:r>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a:t>
            </a:r>
            <a:r>
              <a:rPr lang="en-US" dirty="0"/>
              <a:t>and </a:t>
            </a:r>
            <a:r>
              <a:rPr lang="en-US" dirty="0" smtClean="0"/>
              <a:t>at least 6 </a:t>
            </a:r>
            <a:r>
              <a:rPr lang="en-US" dirty="0"/>
              <a:t>oxygen molecules (O</a:t>
            </a:r>
            <a:r>
              <a:rPr lang="en-US" baseline="-25000" dirty="0"/>
              <a:t>2</a:t>
            </a:r>
            <a:r>
              <a:rPr lang="en-US" dirty="0"/>
              <a:t>, with a double bond)</a:t>
            </a:r>
          </a:p>
          <a:p>
            <a:pPr marL="514350" indent="-514350">
              <a:buFont typeface="+mj-lt"/>
              <a:buAutoNum type="arabicPeriod"/>
            </a:pPr>
            <a:r>
              <a:rPr lang="en-US" dirty="0" smtClean="0"/>
              <a:t>Identify the </a:t>
            </a:r>
            <a:r>
              <a:rPr lang="en-US" b="1" dirty="0" smtClean="0"/>
              <a:t>high-energy bonds </a:t>
            </a:r>
            <a:r>
              <a:rPr lang="en-US" dirty="0" smtClean="0"/>
              <a:t>(C-C and C-H) by putting twisty ties on them.  How many high energy bonds does a molecule of sugar have?</a:t>
            </a:r>
          </a:p>
          <a:p>
            <a:pPr marL="514350" indent="-514350">
              <a:buFont typeface="+mj-lt"/>
              <a:buAutoNum type="arabicPeriod"/>
            </a:pPr>
            <a:r>
              <a:rPr lang="en-US" dirty="0" smtClean="0"/>
              <a:t>Compare your molecules to the pictures on the next slide.  Are they the same?</a:t>
            </a:r>
            <a:endParaRPr lang="en-US" dirty="0"/>
          </a:p>
        </p:txBody>
      </p:sp>
    </p:spTree>
    <p:extLst>
      <p:ext uri="{BB962C8B-B14F-4D97-AF65-F5344CB8AC3E}">
        <p14:creationId xmlns:p14="http://schemas.microsoft.com/office/powerpoint/2010/main" val="283417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152"/>
            <a:ext cx="7772400" cy="367005"/>
          </a:xfrm>
        </p:spPr>
        <p:txBody>
          <a:bodyPr>
            <a:normAutofit fontScale="90000"/>
          </a:bodyPr>
          <a:lstStyle/>
          <a:p>
            <a:r>
              <a:rPr lang="en-US" sz="1100" b="1" dirty="0" smtClean="0"/>
              <a:t>Photo of reactant molecules: </a:t>
            </a:r>
            <a:r>
              <a:rPr lang="en-US" sz="1100" b="1" dirty="0" smtClean="0"/>
              <a:t>C</a:t>
            </a:r>
            <a:r>
              <a:rPr lang="en-US" sz="1100" b="1" baseline="-25000" dirty="0" smtClean="0"/>
              <a:t>6</a:t>
            </a:r>
            <a:r>
              <a:rPr lang="en-US" sz="1100" b="1" dirty="0"/>
              <a:t>H</a:t>
            </a:r>
            <a:r>
              <a:rPr lang="en-US" sz="1100" b="1" baseline="-25000" dirty="0" smtClean="0"/>
              <a:t>12</a:t>
            </a:r>
            <a:r>
              <a:rPr lang="en-US" sz="1100" b="1" dirty="0" smtClean="0"/>
              <a:t>O</a:t>
            </a:r>
            <a:r>
              <a:rPr lang="en-US" sz="1100" b="1" baseline="-25000" dirty="0" smtClean="0"/>
              <a:t>6</a:t>
            </a:r>
            <a:r>
              <a:rPr lang="en-US" sz="1100" b="1" dirty="0" smtClean="0"/>
              <a:t> </a:t>
            </a:r>
            <a:r>
              <a:rPr lang="en-US" sz="1100" b="1" dirty="0" smtClean="0"/>
              <a:t>(sugar)</a:t>
            </a:r>
            <a:br>
              <a:rPr lang="en-US" sz="1100" b="1" dirty="0" smtClean="0"/>
            </a:br>
            <a:r>
              <a:rPr lang="en-US" sz="800" dirty="0" smtClean="0"/>
              <a:t>Start </a:t>
            </a:r>
            <a:r>
              <a:rPr lang="en-US" sz="800" dirty="0"/>
              <a:t>by making the molecules and energy units of the reactants and putting them on the reactants side, then rearrange the atoms and energy units to show the products.</a:t>
            </a:r>
            <a:endParaRPr lang="en-US" sz="1100" b="1" dirty="0"/>
          </a:p>
        </p:txBody>
      </p:sp>
      <p:sp>
        <p:nvSpPr>
          <p:cNvPr id="3" name="Subtitle 2"/>
          <p:cNvSpPr>
            <a:spLocks noGrp="1"/>
          </p:cNvSpPr>
          <p:nvPr>
            <p:ph type="subTitle" idx="1"/>
          </p:nvPr>
        </p:nvSpPr>
        <p:spPr>
          <a:xfrm>
            <a:off x="1371601" y="6326843"/>
            <a:ext cx="6400800" cy="404840"/>
          </a:xfrm>
        </p:spPr>
        <p:txBody>
          <a:bodyPr>
            <a:normAutofit/>
          </a:bodyPr>
          <a:lstStyle/>
          <a:p>
            <a:r>
              <a:rPr lang="en-US" sz="800" dirty="0">
                <a:solidFill>
                  <a:schemeClr val="tx1"/>
                </a:solidFill>
              </a:rPr>
              <a:t>Remember: </a:t>
            </a:r>
            <a:r>
              <a:rPr lang="en-US" sz="800" b="1" dirty="0">
                <a:solidFill>
                  <a:schemeClr val="tx1"/>
                </a:solidFill>
              </a:rPr>
              <a:t>Atoms last foreve</a:t>
            </a:r>
            <a:r>
              <a:rPr lang="en-US" sz="800" dirty="0">
                <a:solidFill>
                  <a:schemeClr val="tx1"/>
                </a:solidFill>
              </a:rPr>
              <a:t>r (so you can rearrange atoms into new molecules, but can’t add or subtract atoms)</a:t>
            </a:r>
          </a:p>
          <a:p>
            <a:r>
              <a:rPr lang="en-US" sz="800" b="1" dirty="0">
                <a:solidFill>
                  <a:schemeClr val="tx1"/>
                </a:solidFill>
              </a:rPr>
              <a:t>Energy lasts forever </a:t>
            </a:r>
            <a:r>
              <a:rPr lang="en-US" sz="800" dirty="0">
                <a:solidFill>
                  <a:schemeClr val="tx1"/>
                </a:solidFill>
              </a:rPr>
              <a:t>(so you can change forms of energy, but energy units can’t appear or go away)</a:t>
            </a:r>
            <a:endParaRPr lang="en-US" sz="800" b="1" dirty="0">
              <a:solidFill>
                <a:schemeClr val="tx1"/>
              </a:solidFill>
            </a:endParaRPr>
          </a:p>
        </p:txBody>
      </p:sp>
      <p:sp>
        <p:nvSpPr>
          <p:cNvPr id="4" name="Rounded Rectangle 3"/>
          <p:cNvSpPr/>
          <p:nvPr/>
        </p:nvSpPr>
        <p:spPr>
          <a:xfrm>
            <a:off x="287059"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5" name="Rounded Rectangle 4"/>
          <p:cNvSpPr/>
          <p:nvPr/>
        </p:nvSpPr>
        <p:spPr>
          <a:xfrm>
            <a:off x="4736461"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6" name="TextBox 5"/>
          <p:cNvSpPr txBox="1"/>
          <p:nvPr/>
        </p:nvSpPr>
        <p:spPr>
          <a:xfrm>
            <a:off x="1999839" y="6016539"/>
            <a:ext cx="690655" cy="231925"/>
          </a:xfrm>
          <a:prstGeom prst="rect">
            <a:avLst/>
          </a:prstGeom>
          <a:noFill/>
        </p:spPr>
        <p:txBody>
          <a:bodyPr wrap="none" lIns="62042" tIns="31021" rIns="62042" bIns="31021" rtlCol="0">
            <a:spAutoFit/>
          </a:bodyPr>
          <a:lstStyle/>
          <a:p>
            <a:r>
              <a:rPr lang="en-US" sz="1100" dirty="0"/>
              <a:t>Reactants</a:t>
            </a:r>
          </a:p>
        </p:txBody>
      </p:sp>
      <p:sp>
        <p:nvSpPr>
          <p:cNvPr id="7" name="TextBox 6"/>
          <p:cNvSpPr txBox="1"/>
          <p:nvPr/>
        </p:nvSpPr>
        <p:spPr>
          <a:xfrm>
            <a:off x="6535359" y="6016539"/>
            <a:ext cx="632039" cy="231925"/>
          </a:xfrm>
          <a:prstGeom prst="rect">
            <a:avLst/>
          </a:prstGeom>
          <a:noFill/>
        </p:spPr>
        <p:txBody>
          <a:bodyPr wrap="none" lIns="62042" tIns="31021" rIns="62042" bIns="31021" rtlCol="0">
            <a:spAutoFit/>
          </a:bodyPr>
          <a:lstStyle/>
          <a:p>
            <a:r>
              <a:rPr lang="en-US" sz="1100" dirty="0"/>
              <a:t>Products</a:t>
            </a:r>
          </a:p>
        </p:txBody>
      </p:sp>
      <p:sp>
        <p:nvSpPr>
          <p:cNvPr id="8" name="AutoShape 2"/>
          <p:cNvSpPr>
            <a:spLocks noChangeArrowheads="1"/>
          </p:cNvSpPr>
          <p:nvPr/>
        </p:nvSpPr>
        <p:spPr bwMode="auto">
          <a:xfrm>
            <a:off x="4044782" y="2369700"/>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42" tIns="31021" rIns="62042" bIns="31021">
            <a:prstTxWarp prst="textNoShape">
              <a:avLst/>
            </a:prstTxWarp>
          </a:bodyPr>
          <a:lstStyle/>
          <a:p>
            <a:endParaRPr lang="en-US">
              <a:solidFill>
                <a:srgbClr val="000000"/>
              </a:solidFill>
            </a:endParaRPr>
          </a:p>
        </p:txBody>
      </p:sp>
      <p:sp>
        <p:nvSpPr>
          <p:cNvPr id="9" name="TextBox 8"/>
          <p:cNvSpPr txBox="1"/>
          <p:nvPr/>
        </p:nvSpPr>
        <p:spPr>
          <a:xfrm>
            <a:off x="4025178" y="3411719"/>
            <a:ext cx="1093391" cy="231925"/>
          </a:xfrm>
          <a:prstGeom prst="rect">
            <a:avLst/>
          </a:prstGeom>
          <a:noFill/>
        </p:spPr>
        <p:txBody>
          <a:bodyPr wrap="none" lIns="62042" tIns="31021" rIns="62042" bIns="31021" rtlCol="0">
            <a:spAutoFit/>
          </a:bodyPr>
          <a:lstStyle/>
          <a:p>
            <a:r>
              <a:rPr lang="en-US" sz="1100" dirty="0"/>
              <a:t>Chemical change</a:t>
            </a:r>
          </a:p>
        </p:txBody>
      </p:sp>
      <p:pic>
        <p:nvPicPr>
          <p:cNvPr id="13" name="Picture 12" descr="IMAG0188.jpg"/>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rcRect l="17743" r="10588"/>
          <a:stretch/>
        </p:blipFill>
        <p:spPr>
          <a:xfrm>
            <a:off x="1201276" y="3733800"/>
            <a:ext cx="2082212" cy="1578188"/>
          </a:xfrm>
          <a:prstGeom prst="rect">
            <a:avLst/>
          </a:prstGeom>
        </p:spPr>
      </p:pic>
      <p:pic>
        <p:nvPicPr>
          <p:cNvPr id="15" name="Picture 14" descr="2013-02-15 17.34.57.jp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413"/>
                    </a14:imgEffect>
                    <a14:imgEffect>
                      <a14:brightnessContrast bright="35000" contrast="10000"/>
                    </a14:imgEffect>
                  </a14:imgLayer>
                </a14:imgProps>
              </a:ext>
              <a:ext uri="{28A0092B-C50C-407E-A947-70E740481C1C}">
                <a14:useLocalDpi xmlns:a14="http://schemas.microsoft.com/office/drawing/2010/main" val="0"/>
              </a:ext>
            </a:extLst>
          </a:blip>
          <a:srcRect l="24025" t="5737" r="5452" b="3262"/>
          <a:stretch/>
        </p:blipFill>
        <p:spPr>
          <a:xfrm>
            <a:off x="1092028" y="771158"/>
            <a:ext cx="2336464" cy="2261211"/>
          </a:xfrm>
          <a:prstGeom prst="rect">
            <a:avLst/>
          </a:prstGeom>
        </p:spPr>
      </p:pic>
      <p:sp>
        <p:nvSpPr>
          <p:cNvPr id="17" name="TextBox 15"/>
          <p:cNvSpPr txBox="1">
            <a:spLocks noChangeArrowheads="1"/>
          </p:cNvSpPr>
          <p:nvPr/>
        </p:nvSpPr>
        <p:spPr bwMode="auto">
          <a:xfrm>
            <a:off x="1312863" y="3022600"/>
            <a:ext cx="1895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latin typeface="Calibri" charset="0"/>
              </a:rPr>
              <a:t>Glucose with </a:t>
            </a:r>
            <a:r>
              <a:rPr lang="en-US" sz="1800" b="1" dirty="0">
                <a:solidFill>
                  <a:srgbClr val="FF0000"/>
                </a:solidFill>
                <a:latin typeface="Calibri" charset="0"/>
              </a:rPr>
              <a:t>Chemical Energy</a:t>
            </a:r>
          </a:p>
        </p:txBody>
      </p:sp>
      <p:sp>
        <p:nvSpPr>
          <p:cNvPr id="18" name="TextBox 16"/>
          <p:cNvSpPr txBox="1">
            <a:spLocks noChangeArrowheads="1"/>
          </p:cNvSpPr>
          <p:nvPr/>
        </p:nvSpPr>
        <p:spPr bwMode="auto">
          <a:xfrm>
            <a:off x="1828800" y="54102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Oxygen</a:t>
            </a:r>
          </a:p>
        </p:txBody>
      </p:sp>
    </p:spTree>
    <p:extLst>
      <p:ext uri="{BB962C8B-B14F-4D97-AF65-F5344CB8AC3E}">
        <p14:creationId xmlns:p14="http://schemas.microsoft.com/office/powerpoint/2010/main" val="370651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Rearranging the Atoms to Make Product Molecules: Carbon Dioxide and Water</a:t>
            </a:r>
            <a:endParaRPr lang="en-US" sz="3600" dirty="0"/>
          </a:p>
        </p:txBody>
      </p:sp>
      <p:sp>
        <p:nvSpPr>
          <p:cNvPr id="3" name="Content Placeholder 2"/>
          <p:cNvSpPr>
            <a:spLocks noGrp="1"/>
          </p:cNvSpPr>
          <p:nvPr>
            <p:ph idx="1"/>
          </p:nvPr>
        </p:nvSpPr>
        <p:spPr>
          <a:xfrm>
            <a:off x="457200" y="1600200"/>
            <a:ext cx="8229600" cy="4942683"/>
          </a:xfrm>
        </p:spPr>
        <p:txBody>
          <a:bodyPr>
            <a:normAutofit fontScale="62500" lnSpcReduction="20000"/>
          </a:bodyPr>
          <a:lstStyle/>
          <a:p>
            <a:pPr marL="0" indent="0">
              <a:buNone/>
            </a:pPr>
            <a:r>
              <a:rPr lang="en-US" dirty="0" smtClean="0"/>
              <a:t>Cellular respiration occurs when sugar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a:t>
            </a:r>
            <a:r>
              <a:rPr lang="en-US" dirty="0"/>
              <a:t>reacts with oxygen (O</a:t>
            </a:r>
            <a:r>
              <a:rPr lang="en-US" baseline="-25000" dirty="0"/>
              <a:t>2</a:t>
            </a:r>
            <a:r>
              <a:rPr lang="en-US" dirty="0" smtClean="0"/>
              <a:t>) to produce carbon dioxide (CO</a:t>
            </a:r>
            <a:r>
              <a:rPr lang="en-US" baseline="-25000" dirty="0" smtClean="0"/>
              <a:t>2</a:t>
            </a:r>
            <a:r>
              <a:rPr lang="en-US" dirty="0" smtClean="0"/>
              <a:t>) and water (H</a:t>
            </a:r>
            <a:r>
              <a:rPr lang="en-US" baseline="-25000" dirty="0" smtClean="0"/>
              <a:t>2</a:t>
            </a:r>
            <a:r>
              <a:rPr lang="en-US" dirty="0" smtClean="0"/>
              <a:t>O).  Show how this can happen:</a:t>
            </a:r>
          </a:p>
          <a:p>
            <a:pPr marL="514350" indent="-514350">
              <a:buFont typeface="+mj-lt"/>
              <a:buAutoNum type="arabicPeriod"/>
            </a:pPr>
            <a:r>
              <a:rPr lang="en-US" dirty="0" smtClean="0"/>
              <a:t>The reaction breaks </a:t>
            </a:r>
            <a:r>
              <a:rPr lang="en-US" dirty="0"/>
              <a:t>the bonds in the molecules, so </a:t>
            </a:r>
            <a:r>
              <a:rPr lang="en-US" dirty="0" smtClean="0"/>
              <a:t>their bonds can break.</a:t>
            </a:r>
            <a:r>
              <a:rPr lang="en-US" dirty="0"/>
              <a:t> Now they can recombine into carbon dioxide (CO</a:t>
            </a:r>
            <a:r>
              <a:rPr lang="en-US" baseline="-25000" dirty="0"/>
              <a:t>2</a:t>
            </a:r>
            <a:r>
              <a:rPr lang="en-US" dirty="0"/>
              <a:t>) and water vapor (H</a:t>
            </a:r>
            <a:r>
              <a:rPr lang="en-US" baseline="-25000" dirty="0"/>
              <a:t>2</a:t>
            </a:r>
            <a:r>
              <a:rPr lang="en-US" dirty="0"/>
              <a:t>O).  Make as many of these molecules as you </a:t>
            </a:r>
            <a:r>
              <a:rPr lang="en-US" dirty="0" smtClean="0"/>
              <a:t>can from one sugar molecule.</a:t>
            </a:r>
            <a:endParaRPr lang="en-US" dirty="0"/>
          </a:p>
          <a:p>
            <a:pPr marL="514350" indent="-514350">
              <a:buFont typeface="+mj-lt"/>
              <a:buAutoNum type="arabicPeriod"/>
            </a:pPr>
            <a:r>
              <a:rPr lang="en-US" dirty="0" smtClean="0"/>
              <a:t>Figure </a:t>
            </a:r>
            <a:r>
              <a:rPr lang="en-US" dirty="0"/>
              <a:t>out numbers of molecules:</a:t>
            </a:r>
          </a:p>
          <a:p>
            <a:pPr marL="914400" lvl="1" indent="-514350">
              <a:buFont typeface="+mj-lt"/>
              <a:buAutoNum type="alphaLcParenR"/>
            </a:pPr>
            <a:r>
              <a:rPr lang="en-US" dirty="0"/>
              <a:t>How many O</a:t>
            </a:r>
            <a:r>
              <a:rPr lang="en-US" baseline="-25000" dirty="0"/>
              <a:t>2</a:t>
            </a:r>
            <a:r>
              <a:rPr lang="en-US" dirty="0"/>
              <a:t> molecules do you need to combine with one </a:t>
            </a:r>
            <a:r>
              <a:rPr lang="en-US" dirty="0" smtClean="0"/>
              <a:t>sugar molecule</a:t>
            </a:r>
            <a:r>
              <a:rPr lang="en-US" dirty="0"/>
              <a:t>?</a:t>
            </a:r>
          </a:p>
          <a:p>
            <a:pPr marL="914400" lvl="1" indent="-514350">
              <a:buFont typeface="+mj-lt"/>
              <a:buAutoNum type="alphaLcParenR"/>
            </a:pPr>
            <a:r>
              <a:rPr lang="en-US" dirty="0"/>
              <a:t>How many CO</a:t>
            </a:r>
            <a:r>
              <a:rPr lang="en-US" baseline="-25000" dirty="0"/>
              <a:t>2</a:t>
            </a:r>
            <a:r>
              <a:rPr lang="en-US" dirty="0"/>
              <a:t> and H</a:t>
            </a:r>
            <a:r>
              <a:rPr lang="en-US" baseline="-25000" dirty="0"/>
              <a:t>2</a:t>
            </a:r>
            <a:r>
              <a:rPr lang="en-US" dirty="0"/>
              <a:t>O molecules are produced by </a:t>
            </a:r>
            <a:r>
              <a:rPr lang="en-US" dirty="0" smtClean="0"/>
              <a:t>respiring </a:t>
            </a:r>
            <a:r>
              <a:rPr lang="en-US" dirty="0"/>
              <a:t>one molecule?</a:t>
            </a:r>
          </a:p>
          <a:p>
            <a:pPr marL="514350" indent="-514350">
              <a:buFont typeface="+mj-lt"/>
              <a:buAutoNum type="arabicPeriod"/>
            </a:pPr>
            <a:r>
              <a:rPr lang="en-US" dirty="0" smtClean="0"/>
              <a:t>Remember, </a:t>
            </a:r>
            <a:r>
              <a:rPr lang="en-US" b="1" dirty="0" smtClean="0"/>
              <a:t>atoms last forever.</a:t>
            </a:r>
            <a:r>
              <a:rPr lang="en-US" dirty="0" smtClean="0"/>
              <a:t>  So you can make and break bonds, but you still need the same atoms.</a:t>
            </a:r>
          </a:p>
          <a:p>
            <a:pPr marL="514350" indent="-514350">
              <a:buFont typeface="+mj-lt"/>
              <a:buAutoNum type="arabicPeriod"/>
            </a:pPr>
            <a:r>
              <a:rPr lang="en-US" dirty="0" smtClean="0"/>
              <a:t>Remember, </a:t>
            </a:r>
            <a:r>
              <a:rPr lang="en-US" b="1" dirty="0" smtClean="0"/>
              <a:t>energy lasts forever.  </a:t>
            </a:r>
            <a:r>
              <a:rPr lang="en-US" dirty="0" smtClean="0"/>
              <a:t>What forms of energy do the twisty ties represent now?</a:t>
            </a:r>
          </a:p>
          <a:p>
            <a:pPr marL="514350" indent="-514350">
              <a:buFont typeface="+mj-lt"/>
              <a:buAutoNum type="arabicPeriod"/>
            </a:pPr>
            <a:r>
              <a:rPr lang="en-US" dirty="0" smtClean="0"/>
              <a:t>Compare your molecules to the pictures on the next slide.  Are they the same?</a:t>
            </a:r>
            <a:endParaRPr lang="en-US" dirty="0"/>
          </a:p>
        </p:txBody>
      </p:sp>
    </p:spTree>
    <p:extLst>
      <p:ext uri="{BB962C8B-B14F-4D97-AF65-F5344CB8AC3E}">
        <p14:creationId xmlns:p14="http://schemas.microsoft.com/office/powerpoint/2010/main" val="79207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152"/>
            <a:ext cx="7772400" cy="367005"/>
          </a:xfrm>
        </p:spPr>
        <p:txBody>
          <a:bodyPr>
            <a:normAutofit fontScale="90000"/>
          </a:bodyPr>
          <a:lstStyle/>
          <a:p>
            <a:r>
              <a:rPr lang="en-US" sz="1100" b="1" dirty="0" smtClean="0"/>
              <a:t>Photo of  product molecules CO</a:t>
            </a:r>
            <a:r>
              <a:rPr lang="en-US" sz="1100" b="1" baseline="-25000" dirty="0" smtClean="0"/>
              <a:t>2</a:t>
            </a:r>
            <a:r>
              <a:rPr lang="en-US" sz="1100" b="1" dirty="0" smtClean="0"/>
              <a:t> and H</a:t>
            </a:r>
            <a:r>
              <a:rPr lang="en-US" sz="1100" b="1" baseline="-25000" dirty="0" smtClean="0"/>
              <a:t>2</a:t>
            </a:r>
            <a:r>
              <a:rPr lang="en-US" sz="1100" b="1" dirty="0" smtClean="0"/>
              <a:t>O (carbon dioxide and water)</a:t>
            </a:r>
            <a:br>
              <a:rPr lang="en-US" sz="1100" b="1" dirty="0" smtClean="0"/>
            </a:br>
            <a:r>
              <a:rPr lang="en-US" sz="800" dirty="0" smtClean="0"/>
              <a:t>Start </a:t>
            </a:r>
            <a:r>
              <a:rPr lang="en-US" sz="800" dirty="0"/>
              <a:t>by making the molecules and energy units of the reactants and putting them on the reactants side, then rearrange the atoms and energy units to show the products.</a:t>
            </a:r>
            <a:endParaRPr lang="en-US" sz="1100" b="1" dirty="0"/>
          </a:p>
        </p:txBody>
      </p:sp>
      <p:sp>
        <p:nvSpPr>
          <p:cNvPr id="3" name="Subtitle 2"/>
          <p:cNvSpPr>
            <a:spLocks noGrp="1"/>
          </p:cNvSpPr>
          <p:nvPr>
            <p:ph type="subTitle" idx="1"/>
          </p:nvPr>
        </p:nvSpPr>
        <p:spPr>
          <a:xfrm>
            <a:off x="1371601" y="6326843"/>
            <a:ext cx="6400800" cy="404840"/>
          </a:xfrm>
        </p:spPr>
        <p:txBody>
          <a:bodyPr>
            <a:normAutofit/>
          </a:bodyPr>
          <a:lstStyle/>
          <a:p>
            <a:r>
              <a:rPr lang="en-US" sz="800" dirty="0">
                <a:solidFill>
                  <a:schemeClr val="tx1"/>
                </a:solidFill>
              </a:rPr>
              <a:t>Remember: </a:t>
            </a:r>
            <a:r>
              <a:rPr lang="en-US" sz="800" b="1" dirty="0">
                <a:solidFill>
                  <a:schemeClr val="tx1"/>
                </a:solidFill>
              </a:rPr>
              <a:t>Atoms last foreve</a:t>
            </a:r>
            <a:r>
              <a:rPr lang="en-US" sz="800" dirty="0">
                <a:solidFill>
                  <a:schemeClr val="tx1"/>
                </a:solidFill>
              </a:rPr>
              <a:t>r (so you can rearrange atoms into new molecules, but can’t add or subtract atoms)</a:t>
            </a:r>
          </a:p>
          <a:p>
            <a:r>
              <a:rPr lang="en-US" sz="800" b="1" dirty="0">
                <a:solidFill>
                  <a:schemeClr val="tx1"/>
                </a:solidFill>
              </a:rPr>
              <a:t>Energy lasts forever </a:t>
            </a:r>
            <a:r>
              <a:rPr lang="en-US" sz="800" dirty="0">
                <a:solidFill>
                  <a:schemeClr val="tx1"/>
                </a:solidFill>
              </a:rPr>
              <a:t>(so you can change forms of energy, but energy units can’t appear or go away)</a:t>
            </a:r>
            <a:endParaRPr lang="en-US" sz="800" b="1" dirty="0">
              <a:solidFill>
                <a:schemeClr val="tx1"/>
              </a:solidFill>
            </a:endParaRPr>
          </a:p>
        </p:txBody>
      </p:sp>
      <p:sp>
        <p:nvSpPr>
          <p:cNvPr id="4" name="Rounded Rectangle 3"/>
          <p:cNvSpPr/>
          <p:nvPr/>
        </p:nvSpPr>
        <p:spPr>
          <a:xfrm>
            <a:off x="287059"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5" name="Rounded Rectangle 4"/>
          <p:cNvSpPr/>
          <p:nvPr/>
        </p:nvSpPr>
        <p:spPr>
          <a:xfrm>
            <a:off x="4736461"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6" name="TextBox 5"/>
          <p:cNvSpPr txBox="1"/>
          <p:nvPr/>
        </p:nvSpPr>
        <p:spPr>
          <a:xfrm>
            <a:off x="1999839" y="6016539"/>
            <a:ext cx="690655" cy="231925"/>
          </a:xfrm>
          <a:prstGeom prst="rect">
            <a:avLst/>
          </a:prstGeom>
          <a:noFill/>
        </p:spPr>
        <p:txBody>
          <a:bodyPr wrap="none" lIns="62042" tIns="31021" rIns="62042" bIns="31021" rtlCol="0">
            <a:spAutoFit/>
          </a:bodyPr>
          <a:lstStyle/>
          <a:p>
            <a:r>
              <a:rPr lang="en-US" sz="1100" dirty="0"/>
              <a:t>Reactants</a:t>
            </a:r>
          </a:p>
        </p:txBody>
      </p:sp>
      <p:sp>
        <p:nvSpPr>
          <p:cNvPr id="7" name="TextBox 6"/>
          <p:cNvSpPr txBox="1"/>
          <p:nvPr/>
        </p:nvSpPr>
        <p:spPr>
          <a:xfrm>
            <a:off x="6535359" y="6016539"/>
            <a:ext cx="632039" cy="231925"/>
          </a:xfrm>
          <a:prstGeom prst="rect">
            <a:avLst/>
          </a:prstGeom>
          <a:noFill/>
        </p:spPr>
        <p:txBody>
          <a:bodyPr wrap="none" lIns="62042" tIns="31021" rIns="62042" bIns="31021" rtlCol="0">
            <a:spAutoFit/>
          </a:bodyPr>
          <a:lstStyle/>
          <a:p>
            <a:r>
              <a:rPr lang="en-US" sz="1100" dirty="0"/>
              <a:t>Products</a:t>
            </a:r>
          </a:p>
        </p:txBody>
      </p:sp>
      <p:sp>
        <p:nvSpPr>
          <p:cNvPr id="8" name="AutoShape 2"/>
          <p:cNvSpPr>
            <a:spLocks noChangeArrowheads="1"/>
          </p:cNvSpPr>
          <p:nvPr/>
        </p:nvSpPr>
        <p:spPr bwMode="auto">
          <a:xfrm>
            <a:off x="4044782" y="2369700"/>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42" tIns="31021" rIns="62042" bIns="31021">
            <a:prstTxWarp prst="textNoShape">
              <a:avLst/>
            </a:prstTxWarp>
          </a:bodyPr>
          <a:lstStyle/>
          <a:p>
            <a:endParaRPr lang="en-US">
              <a:solidFill>
                <a:srgbClr val="000000"/>
              </a:solidFill>
            </a:endParaRPr>
          </a:p>
        </p:txBody>
      </p:sp>
      <p:sp>
        <p:nvSpPr>
          <p:cNvPr id="9" name="TextBox 8"/>
          <p:cNvSpPr txBox="1"/>
          <p:nvPr/>
        </p:nvSpPr>
        <p:spPr>
          <a:xfrm>
            <a:off x="4025178" y="3411719"/>
            <a:ext cx="1093391" cy="231925"/>
          </a:xfrm>
          <a:prstGeom prst="rect">
            <a:avLst/>
          </a:prstGeom>
          <a:noFill/>
        </p:spPr>
        <p:txBody>
          <a:bodyPr wrap="none" lIns="62042" tIns="31021" rIns="62042" bIns="31021" rtlCol="0">
            <a:spAutoFit/>
          </a:bodyPr>
          <a:lstStyle/>
          <a:p>
            <a:r>
              <a:rPr lang="en-US" sz="1100" dirty="0"/>
              <a:t>Chemical change</a:t>
            </a:r>
          </a:p>
        </p:txBody>
      </p:sp>
      <p:pic>
        <p:nvPicPr>
          <p:cNvPr id="15" name="Picture 14" descr="IMAG0187.jpg"/>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rot="16200000">
            <a:off x="6154682" y="2151119"/>
            <a:ext cx="1226961" cy="2258724"/>
          </a:xfrm>
          <a:prstGeom prst="rect">
            <a:avLst/>
          </a:prstGeom>
        </p:spPr>
      </p:pic>
      <p:pic>
        <p:nvPicPr>
          <p:cNvPr id="16" name="Picture 15" descr="IMAG0186.jp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35000" contrast="20000"/>
                    </a14:imgEffect>
                  </a14:imgLayer>
                </a14:imgProps>
              </a:ext>
              <a:ext uri="{28A0092B-C50C-407E-A947-70E740481C1C}">
                <a14:useLocalDpi xmlns:a14="http://schemas.microsoft.com/office/drawing/2010/main" val="0"/>
              </a:ext>
            </a:extLst>
          </a:blip>
          <a:srcRect t="23513" b="26173"/>
          <a:stretch/>
        </p:blipFill>
        <p:spPr>
          <a:xfrm rot="16200000">
            <a:off x="5930533" y="672733"/>
            <a:ext cx="1675050" cy="1551484"/>
          </a:xfrm>
          <a:prstGeom prst="rect">
            <a:avLst/>
          </a:prstGeom>
        </p:spPr>
      </p:pic>
      <p:pic>
        <p:nvPicPr>
          <p:cNvPr id="18" name="Picture 17" descr="2013-02-15 17.26.05.jpg"/>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522"/>
                    </a14:imgEffect>
                    <a14:imgEffect>
                      <a14:brightnessContrast bright="35000" contrast="10000"/>
                    </a14:imgEffect>
                  </a14:imgLayer>
                </a14:imgProps>
              </a:ext>
              <a:ext uri="{28A0092B-C50C-407E-A947-70E740481C1C}">
                <a14:useLocalDpi xmlns:a14="http://schemas.microsoft.com/office/drawing/2010/main" val="0"/>
              </a:ext>
            </a:extLst>
          </a:blip>
          <a:srcRect l="20421" t="12638" r="33605" b="20384"/>
          <a:stretch/>
        </p:blipFill>
        <p:spPr>
          <a:xfrm>
            <a:off x="6143381" y="4262437"/>
            <a:ext cx="1335208" cy="1458897"/>
          </a:xfrm>
          <a:prstGeom prst="rect">
            <a:avLst/>
          </a:prstGeom>
        </p:spPr>
      </p:pic>
      <p:sp>
        <p:nvSpPr>
          <p:cNvPr id="19" name="TextBox 18"/>
          <p:cNvSpPr txBox="1">
            <a:spLocks noChangeArrowheads="1"/>
          </p:cNvSpPr>
          <p:nvPr/>
        </p:nvSpPr>
        <p:spPr bwMode="auto">
          <a:xfrm>
            <a:off x="6153150" y="5649913"/>
            <a:ext cx="1316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latin typeface="Calibri" charset="0"/>
              </a:rPr>
              <a:t>Heat / work</a:t>
            </a:r>
          </a:p>
        </p:txBody>
      </p:sp>
      <p:sp>
        <p:nvSpPr>
          <p:cNvPr id="20" name="TextBox 20"/>
          <p:cNvSpPr txBox="1">
            <a:spLocks noChangeArrowheads="1"/>
          </p:cNvSpPr>
          <p:nvPr/>
        </p:nvSpPr>
        <p:spPr bwMode="auto">
          <a:xfrm>
            <a:off x="6400800" y="3894138"/>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Water</a:t>
            </a:r>
          </a:p>
        </p:txBody>
      </p:sp>
      <p:sp>
        <p:nvSpPr>
          <p:cNvPr id="21" name="TextBox 21"/>
          <p:cNvSpPr txBox="1">
            <a:spLocks noChangeArrowheads="1"/>
          </p:cNvSpPr>
          <p:nvPr/>
        </p:nvSpPr>
        <p:spPr bwMode="auto">
          <a:xfrm>
            <a:off x="5867400" y="230505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rPr>
              <a:t>Carbon dioxide</a:t>
            </a:r>
          </a:p>
        </p:txBody>
      </p:sp>
    </p:spTree>
    <p:extLst>
      <p:ext uri="{BB962C8B-B14F-4D97-AF65-F5344CB8AC3E}">
        <p14:creationId xmlns:p14="http://schemas.microsoft.com/office/powerpoint/2010/main" val="105980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152"/>
            <a:ext cx="7772400" cy="367005"/>
          </a:xfrm>
        </p:spPr>
        <p:txBody>
          <a:bodyPr>
            <a:normAutofit fontScale="90000"/>
          </a:bodyPr>
          <a:lstStyle/>
          <a:p>
            <a:r>
              <a:rPr lang="en-US" sz="1100" b="1" dirty="0" smtClean="0"/>
              <a:t>Comparing photos of reactant and product molecules</a:t>
            </a:r>
            <a:br>
              <a:rPr lang="en-US" sz="1100" b="1" dirty="0" smtClean="0"/>
            </a:br>
            <a:r>
              <a:rPr lang="en-US" sz="800" dirty="0" smtClean="0"/>
              <a:t>Start </a:t>
            </a:r>
            <a:r>
              <a:rPr lang="en-US" sz="800" dirty="0"/>
              <a:t>by making the molecules and energy units of the reactants and putting them on the reactants side, then rearrange the atoms and energy units to show the products.</a:t>
            </a:r>
            <a:endParaRPr lang="en-US" sz="1100" b="1" dirty="0"/>
          </a:p>
        </p:txBody>
      </p:sp>
      <p:sp>
        <p:nvSpPr>
          <p:cNvPr id="3" name="Subtitle 2"/>
          <p:cNvSpPr>
            <a:spLocks noGrp="1"/>
          </p:cNvSpPr>
          <p:nvPr>
            <p:ph type="subTitle" idx="1"/>
          </p:nvPr>
        </p:nvSpPr>
        <p:spPr>
          <a:xfrm>
            <a:off x="1371601" y="6326843"/>
            <a:ext cx="6400800" cy="404840"/>
          </a:xfrm>
        </p:spPr>
        <p:txBody>
          <a:bodyPr>
            <a:normAutofit/>
          </a:bodyPr>
          <a:lstStyle/>
          <a:p>
            <a:r>
              <a:rPr lang="en-US" sz="800" dirty="0">
                <a:solidFill>
                  <a:schemeClr val="tx1"/>
                </a:solidFill>
              </a:rPr>
              <a:t>Remember: </a:t>
            </a:r>
            <a:r>
              <a:rPr lang="en-US" sz="800" b="1" dirty="0">
                <a:solidFill>
                  <a:schemeClr val="tx1"/>
                </a:solidFill>
              </a:rPr>
              <a:t>Atoms last foreve</a:t>
            </a:r>
            <a:r>
              <a:rPr lang="en-US" sz="800" dirty="0">
                <a:solidFill>
                  <a:schemeClr val="tx1"/>
                </a:solidFill>
              </a:rPr>
              <a:t>r (so you can rearrange atoms into new molecules, but can’t add or subtract atoms)</a:t>
            </a:r>
          </a:p>
          <a:p>
            <a:r>
              <a:rPr lang="en-US" sz="800" b="1" dirty="0">
                <a:solidFill>
                  <a:schemeClr val="tx1"/>
                </a:solidFill>
              </a:rPr>
              <a:t>Energy lasts forever </a:t>
            </a:r>
            <a:r>
              <a:rPr lang="en-US" sz="800" dirty="0">
                <a:solidFill>
                  <a:schemeClr val="tx1"/>
                </a:solidFill>
              </a:rPr>
              <a:t>(so you can change forms of energy, but energy units can’t appear or go away)</a:t>
            </a:r>
            <a:endParaRPr lang="en-US" sz="800" b="1" dirty="0">
              <a:solidFill>
                <a:schemeClr val="tx1"/>
              </a:solidFill>
            </a:endParaRPr>
          </a:p>
        </p:txBody>
      </p:sp>
      <p:sp>
        <p:nvSpPr>
          <p:cNvPr id="4" name="Rounded Rectangle 3"/>
          <p:cNvSpPr/>
          <p:nvPr/>
        </p:nvSpPr>
        <p:spPr>
          <a:xfrm>
            <a:off x="287059"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5" name="Rounded Rectangle 4"/>
          <p:cNvSpPr/>
          <p:nvPr/>
        </p:nvSpPr>
        <p:spPr>
          <a:xfrm>
            <a:off x="4736461"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6" name="TextBox 5"/>
          <p:cNvSpPr txBox="1"/>
          <p:nvPr/>
        </p:nvSpPr>
        <p:spPr>
          <a:xfrm>
            <a:off x="1999839" y="6016539"/>
            <a:ext cx="690655" cy="231925"/>
          </a:xfrm>
          <a:prstGeom prst="rect">
            <a:avLst/>
          </a:prstGeom>
          <a:noFill/>
        </p:spPr>
        <p:txBody>
          <a:bodyPr wrap="none" lIns="62042" tIns="31021" rIns="62042" bIns="31021" rtlCol="0">
            <a:spAutoFit/>
          </a:bodyPr>
          <a:lstStyle/>
          <a:p>
            <a:r>
              <a:rPr lang="en-US" sz="1100" dirty="0"/>
              <a:t>Reactants</a:t>
            </a:r>
          </a:p>
        </p:txBody>
      </p:sp>
      <p:sp>
        <p:nvSpPr>
          <p:cNvPr id="7" name="TextBox 6"/>
          <p:cNvSpPr txBox="1"/>
          <p:nvPr/>
        </p:nvSpPr>
        <p:spPr>
          <a:xfrm>
            <a:off x="6535359" y="6016539"/>
            <a:ext cx="632039" cy="231925"/>
          </a:xfrm>
          <a:prstGeom prst="rect">
            <a:avLst/>
          </a:prstGeom>
          <a:noFill/>
        </p:spPr>
        <p:txBody>
          <a:bodyPr wrap="none" lIns="62042" tIns="31021" rIns="62042" bIns="31021" rtlCol="0">
            <a:spAutoFit/>
          </a:bodyPr>
          <a:lstStyle/>
          <a:p>
            <a:r>
              <a:rPr lang="en-US" sz="1100" dirty="0"/>
              <a:t>Products</a:t>
            </a:r>
          </a:p>
        </p:txBody>
      </p:sp>
      <p:sp>
        <p:nvSpPr>
          <p:cNvPr id="8" name="AutoShape 2"/>
          <p:cNvSpPr>
            <a:spLocks noChangeArrowheads="1"/>
          </p:cNvSpPr>
          <p:nvPr/>
        </p:nvSpPr>
        <p:spPr bwMode="auto">
          <a:xfrm>
            <a:off x="4044782" y="2369700"/>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42" tIns="31021" rIns="62042" bIns="31021">
            <a:prstTxWarp prst="textNoShape">
              <a:avLst/>
            </a:prstTxWarp>
          </a:bodyPr>
          <a:lstStyle/>
          <a:p>
            <a:endParaRPr lang="en-US">
              <a:solidFill>
                <a:srgbClr val="000000"/>
              </a:solidFill>
            </a:endParaRPr>
          </a:p>
        </p:txBody>
      </p:sp>
      <p:sp>
        <p:nvSpPr>
          <p:cNvPr id="9" name="TextBox 8"/>
          <p:cNvSpPr txBox="1"/>
          <p:nvPr/>
        </p:nvSpPr>
        <p:spPr>
          <a:xfrm>
            <a:off x="4025178" y="3411719"/>
            <a:ext cx="1093391" cy="231925"/>
          </a:xfrm>
          <a:prstGeom prst="rect">
            <a:avLst/>
          </a:prstGeom>
          <a:noFill/>
        </p:spPr>
        <p:txBody>
          <a:bodyPr wrap="none" lIns="62042" tIns="31021" rIns="62042" bIns="31021" rtlCol="0">
            <a:spAutoFit/>
          </a:bodyPr>
          <a:lstStyle/>
          <a:p>
            <a:r>
              <a:rPr lang="en-US" sz="1100" dirty="0"/>
              <a:t>Chemical change</a:t>
            </a:r>
          </a:p>
        </p:txBody>
      </p:sp>
      <p:pic>
        <p:nvPicPr>
          <p:cNvPr id="16" name="Picture 15" descr="2013-02-15 17.34.57.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413"/>
                    </a14:imgEffect>
                    <a14:imgEffect>
                      <a14:brightnessContrast bright="35000" contrast="10000"/>
                    </a14:imgEffect>
                  </a14:imgLayer>
                </a14:imgProps>
              </a:ext>
              <a:ext uri="{28A0092B-C50C-407E-A947-70E740481C1C}">
                <a14:useLocalDpi xmlns:a14="http://schemas.microsoft.com/office/drawing/2010/main" val="0"/>
              </a:ext>
            </a:extLst>
          </a:blip>
          <a:srcRect l="24025" t="5737" r="5452" b="3262"/>
          <a:stretch/>
        </p:blipFill>
        <p:spPr>
          <a:xfrm>
            <a:off x="1092028" y="771158"/>
            <a:ext cx="2336464" cy="2261211"/>
          </a:xfrm>
          <a:prstGeom prst="rect">
            <a:avLst/>
          </a:prstGeom>
        </p:spPr>
      </p:pic>
      <p:pic>
        <p:nvPicPr>
          <p:cNvPr id="18" name="Picture 17" descr="IMAG0188.jp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rcRect l="17743" r="10588"/>
          <a:stretch/>
        </p:blipFill>
        <p:spPr>
          <a:xfrm>
            <a:off x="1201276" y="3810000"/>
            <a:ext cx="2082212" cy="1578188"/>
          </a:xfrm>
          <a:prstGeom prst="rect">
            <a:avLst/>
          </a:prstGeom>
        </p:spPr>
      </p:pic>
      <p:sp>
        <p:nvSpPr>
          <p:cNvPr id="19" name="TextBox 15"/>
          <p:cNvSpPr txBox="1">
            <a:spLocks noChangeArrowheads="1"/>
          </p:cNvSpPr>
          <p:nvPr/>
        </p:nvSpPr>
        <p:spPr bwMode="auto">
          <a:xfrm>
            <a:off x="1312863" y="3022600"/>
            <a:ext cx="1895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latin typeface="Calibri" charset="0"/>
              </a:rPr>
              <a:t>Glucose with </a:t>
            </a:r>
            <a:r>
              <a:rPr lang="en-US" sz="1800" b="1" dirty="0">
                <a:solidFill>
                  <a:srgbClr val="FF0000"/>
                </a:solidFill>
                <a:latin typeface="Calibri" charset="0"/>
              </a:rPr>
              <a:t>Chemical Energy</a:t>
            </a:r>
          </a:p>
        </p:txBody>
      </p:sp>
      <p:sp>
        <p:nvSpPr>
          <p:cNvPr id="23" name="TextBox 16"/>
          <p:cNvSpPr txBox="1">
            <a:spLocks noChangeArrowheads="1"/>
          </p:cNvSpPr>
          <p:nvPr/>
        </p:nvSpPr>
        <p:spPr bwMode="auto">
          <a:xfrm>
            <a:off x="1828800" y="54102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Oxygen</a:t>
            </a:r>
          </a:p>
        </p:txBody>
      </p:sp>
      <p:pic>
        <p:nvPicPr>
          <p:cNvPr id="24" name="Picture 23" descr="IMAG0187.jpg"/>
          <p:cNvPicPr>
            <a:picLocks noChangeAspect="1"/>
          </p:cNvPicPr>
          <p:nvPr/>
        </p:nvPicPr>
        <p:blipFill>
          <a:blip r:embed="rId6">
            <a:extLst>
              <a:ext uri="{BEBA8EAE-BF5A-486C-A8C5-ECC9F3942E4B}">
                <a14:imgProps xmlns:a14="http://schemas.microsoft.com/office/drawing/2010/main">
                  <a14:imgLayer r:embed="rId7">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rot="16200000">
            <a:off x="6154682" y="2151119"/>
            <a:ext cx="1226961" cy="2258724"/>
          </a:xfrm>
          <a:prstGeom prst="rect">
            <a:avLst/>
          </a:prstGeom>
        </p:spPr>
      </p:pic>
      <p:pic>
        <p:nvPicPr>
          <p:cNvPr id="25" name="Picture 24" descr="IMAG0186.jpg"/>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0"/>
                    </a14:imgEffect>
                    <a14:imgEffect>
                      <a14:brightnessContrast bright="35000" contrast="20000"/>
                    </a14:imgEffect>
                  </a14:imgLayer>
                </a14:imgProps>
              </a:ext>
              <a:ext uri="{28A0092B-C50C-407E-A947-70E740481C1C}">
                <a14:useLocalDpi xmlns:a14="http://schemas.microsoft.com/office/drawing/2010/main" val="0"/>
              </a:ext>
            </a:extLst>
          </a:blip>
          <a:srcRect t="23513" b="26173"/>
          <a:stretch/>
        </p:blipFill>
        <p:spPr>
          <a:xfrm rot="16200000">
            <a:off x="5930533" y="672733"/>
            <a:ext cx="1675050" cy="1551484"/>
          </a:xfrm>
          <a:prstGeom prst="rect">
            <a:avLst/>
          </a:prstGeom>
        </p:spPr>
      </p:pic>
      <p:pic>
        <p:nvPicPr>
          <p:cNvPr id="26" name="Picture 25" descr="2013-02-15 17.26.05.jp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5522"/>
                    </a14:imgEffect>
                    <a14:imgEffect>
                      <a14:brightnessContrast bright="35000" contrast="10000"/>
                    </a14:imgEffect>
                  </a14:imgLayer>
                </a14:imgProps>
              </a:ext>
              <a:ext uri="{28A0092B-C50C-407E-A947-70E740481C1C}">
                <a14:useLocalDpi xmlns:a14="http://schemas.microsoft.com/office/drawing/2010/main" val="0"/>
              </a:ext>
            </a:extLst>
          </a:blip>
          <a:srcRect l="20421" t="12638" r="33605" b="20384"/>
          <a:stretch/>
        </p:blipFill>
        <p:spPr>
          <a:xfrm>
            <a:off x="6143381" y="4262437"/>
            <a:ext cx="1335208" cy="1458897"/>
          </a:xfrm>
          <a:prstGeom prst="rect">
            <a:avLst/>
          </a:prstGeom>
        </p:spPr>
      </p:pic>
      <p:sp>
        <p:nvSpPr>
          <p:cNvPr id="27" name="TextBox 26"/>
          <p:cNvSpPr txBox="1">
            <a:spLocks noChangeArrowheads="1"/>
          </p:cNvSpPr>
          <p:nvPr/>
        </p:nvSpPr>
        <p:spPr bwMode="auto">
          <a:xfrm>
            <a:off x="6153150" y="5649913"/>
            <a:ext cx="1316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latin typeface="Calibri" charset="0"/>
              </a:rPr>
              <a:t>Heat / work</a:t>
            </a:r>
          </a:p>
        </p:txBody>
      </p:sp>
      <p:sp>
        <p:nvSpPr>
          <p:cNvPr id="28" name="TextBox 20"/>
          <p:cNvSpPr txBox="1">
            <a:spLocks noChangeArrowheads="1"/>
          </p:cNvSpPr>
          <p:nvPr/>
        </p:nvSpPr>
        <p:spPr bwMode="auto">
          <a:xfrm>
            <a:off x="6400800" y="3894138"/>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Water</a:t>
            </a:r>
          </a:p>
        </p:txBody>
      </p:sp>
      <p:sp>
        <p:nvSpPr>
          <p:cNvPr id="29" name="TextBox 21"/>
          <p:cNvSpPr txBox="1">
            <a:spLocks noChangeArrowheads="1"/>
          </p:cNvSpPr>
          <p:nvPr/>
        </p:nvSpPr>
        <p:spPr bwMode="auto">
          <a:xfrm>
            <a:off x="5867400" y="230505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rPr>
              <a:t>Carbon dioxide</a:t>
            </a:r>
          </a:p>
        </p:txBody>
      </p:sp>
    </p:spTree>
    <p:extLst>
      <p:ext uri="{BB962C8B-B14F-4D97-AF65-F5344CB8AC3E}">
        <p14:creationId xmlns:p14="http://schemas.microsoft.com/office/powerpoint/2010/main" val="276521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68"/>
            <a:ext cx="8229600" cy="1143000"/>
          </a:xfrm>
        </p:spPr>
        <p:txBody>
          <a:bodyPr/>
          <a:lstStyle/>
          <a:p>
            <a:r>
              <a:rPr lang="en-US" dirty="0" smtClean="0"/>
              <a:t>Writing a Chemical Equation</a:t>
            </a:r>
            <a:endParaRPr lang="en-US" dirty="0"/>
          </a:p>
        </p:txBody>
      </p:sp>
      <p:sp>
        <p:nvSpPr>
          <p:cNvPr id="3" name="Content Placeholder 2"/>
          <p:cNvSpPr>
            <a:spLocks noGrp="1"/>
          </p:cNvSpPr>
          <p:nvPr>
            <p:ph idx="1"/>
          </p:nvPr>
        </p:nvSpPr>
        <p:spPr>
          <a:xfrm>
            <a:off x="457200" y="1116968"/>
            <a:ext cx="8229600" cy="5097656"/>
          </a:xfrm>
        </p:spPr>
        <p:txBody>
          <a:bodyPr>
            <a:normAutofit fontScale="77500" lnSpcReduction="20000"/>
          </a:bodyPr>
          <a:lstStyle/>
          <a:p>
            <a:r>
              <a:rPr lang="en-US" dirty="0" smtClean="0"/>
              <a:t>Chemists use </a:t>
            </a:r>
            <a:r>
              <a:rPr lang="en-US" b="1" dirty="0" smtClean="0"/>
              <a:t>chemical equations</a:t>
            </a:r>
            <a:r>
              <a:rPr lang="en-US" dirty="0" smtClean="0"/>
              <a:t> to show how atoms of reactant molecules are rearranged to make product molecules</a:t>
            </a:r>
          </a:p>
          <a:p>
            <a:r>
              <a:rPr lang="en-US" dirty="0" smtClean="0"/>
              <a:t>Writing the equation in symbols: Chemists use an arrow to show how reactants change into products:</a:t>
            </a:r>
            <a:br>
              <a:rPr lang="en-US" dirty="0" smtClean="0"/>
            </a:br>
            <a:r>
              <a:rPr lang="en-US" dirty="0" smtClean="0"/>
              <a:t>[reactant molecule formulas] </a:t>
            </a:r>
            <a:r>
              <a:rPr lang="en-US" dirty="0" smtClean="0">
                <a:sym typeface="Wingdings"/>
              </a:rPr>
              <a:t>product molecule formulas]</a:t>
            </a:r>
          </a:p>
          <a:p>
            <a:r>
              <a:rPr lang="en-US" dirty="0" smtClean="0">
                <a:sym typeface="Wingdings"/>
              </a:rPr>
              <a:t>Saying it in words: Chemists read the arrow as “yield” or “yields:”</a:t>
            </a:r>
            <a:br>
              <a:rPr lang="en-US" dirty="0" smtClean="0">
                <a:sym typeface="Wingdings"/>
              </a:rPr>
            </a:br>
            <a:r>
              <a:rPr lang="en-US" dirty="0" smtClean="0">
                <a:sym typeface="Wingdings"/>
              </a:rPr>
              <a:t>[reactant molecule names] yield [product molecule names]</a:t>
            </a:r>
          </a:p>
          <a:p>
            <a:r>
              <a:rPr lang="en-US" dirty="0" smtClean="0">
                <a:sym typeface="Wingdings"/>
              </a:rPr>
              <a:t>Equations must be </a:t>
            </a:r>
            <a:r>
              <a:rPr lang="en-US" b="1" dirty="0" smtClean="0">
                <a:sym typeface="Wingdings"/>
              </a:rPr>
              <a:t>balanced:</a:t>
            </a:r>
            <a:r>
              <a:rPr lang="en-US" dirty="0" smtClean="0">
                <a:sym typeface="Wingdings"/>
              </a:rPr>
              <a:t>  Atoms last forever, so reactant and product molecules must have the same number of each kind of atom</a:t>
            </a:r>
          </a:p>
          <a:p>
            <a:r>
              <a:rPr lang="en-US" dirty="0" smtClean="0">
                <a:sym typeface="Wingdings"/>
              </a:rPr>
              <a:t>Try it: can you write a balanced chemical equation to show the chemical change when animals move (use energy)?</a:t>
            </a:r>
            <a:endParaRPr lang="en-US" dirty="0"/>
          </a:p>
        </p:txBody>
      </p:sp>
    </p:spTree>
    <p:extLst>
      <p:ext uri="{BB962C8B-B14F-4D97-AF65-F5344CB8AC3E}">
        <p14:creationId xmlns:p14="http://schemas.microsoft.com/office/powerpoint/2010/main" val="352252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Chemical equation for cellular respiration</a:t>
            </a:r>
            <a:endParaRPr lang="en-US" dirty="0"/>
          </a:p>
        </p:txBody>
      </p:sp>
      <p:sp>
        <p:nvSpPr>
          <p:cNvPr id="3" name="Subtitle 2"/>
          <p:cNvSpPr>
            <a:spLocks noGrp="1"/>
          </p:cNvSpPr>
          <p:nvPr>
            <p:ph type="subTitle" idx="1"/>
          </p:nvPr>
        </p:nvSpPr>
        <p:spPr/>
        <p:txBody>
          <a:bodyPr/>
          <a:lstStyle/>
          <a:p>
            <a:r>
              <a:rPr lang="en-US" dirty="0" smtClean="0">
                <a:solidFill>
                  <a:srgbClr val="000000"/>
                </a:solidFill>
              </a:rPr>
              <a:t>C</a:t>
            </a:r>
            <a:r>
              <a:rPr lang="en-US" baseline="-25000" dirty="0" smtClean="0">
                <a:solidFill>
                  <a:srgbClr val="000000"/>
                </a:solidFill>
              </a:rPr>
              <a:t>6</a:t>
            </a:r>
            <a:r>
              <a:rPr lang="en-US" dirty="0" smtClean="0">
                <a:solidFill>
                  <a:srgbClr val="000000"/>
                </a:solidFill>
              </a:rPr>
              <a:t>H</a:t>
            </a:r>
            <a:r>
              <a:rPr lang="en-US" baseline="-25000" dirty="0" smtClean="0">
                <a:solidFill>
                  <a:srgbClr val="000000"/>
                </a:solidFill>
              </a:rPr>
              <a:t>12</a:t>
            </a:r>
            <a:r>
              <a:rPr lang="en-US" dirty="0" smtClean="0">
                <a:solidFill>
                  <a:srgbClr val="000000"/>
                </a:solidFill>
              </a:rPr>
              <a:t>O</a:t>
            </a:r>
            <a:r>
              <a:rPr lang="en-US" baseline="-25000" dirty="0">
                <a:solidFill>
                  <a:srgbClr val="000000"/>
                </a:solidFill>
              </a:rPr>
              <a:t>6</a:t>
            </a:r>
            <a:r>
              <a:rPr lang="en-US" dirty="0" smtClean="0">
                <a:solidFill>
                  <a:srgbClr val="000000"/>
                </a:solidFill>
              </a:rPr>
              <a:t> + 6O</a:t>
            </a:r>
            <a:r>
              <a:rPr lang="en-US" baseline="-25000" dirty="0" smtClean="0">
                <a:solidFill>
                  <a:srgbClr val="000000"/>
                </a:solidFill>
              </a:rPr>
              <a:t>2</a:t>
            </a:r>
            <a:r>
              <a:rPr lang="en-US" dirty="0" smtClean="0">
                <a:solidFill>
                  <a:srgbClr val="000000"/>
                </a:solidFill>
              </a:rPr>
              <a:t> </a:t>
            </a:r>
            <a:r>
              <a:rPr lang="en-US" dirty="0" smtClean="0">
                <a:solidFill>
                  <a:srgbClr val="000000"/>
                </a:solidFill>
                <a:sym typeface="Wingdings"/>
              </a:rPr>
              <a:t> </a:t>
            </a:r>
            <a:r>
              <a:rPr lang="en-US" dirty="0">
                <a:solidFill>
                  <a:srgbClr val="000000"/>
                </a:solidFill>
                <a:sym typeface="Wingdings"/>
              </a:rPr>
              <a:t>6</a:t>
            </a:r>
            <a:r>
              <a:rPr lang="en-US" dirty="0" smtClean="0">
                <a:solidFill>
                  <a:srgbClr val="000000"/>
                </a:solidFill>
                <a:sym typeface="Wingdings"/>
              </a:rPr>
              <a:t> CO</a:t>
            </a:r>
            <a:r>
              <a:rPr lang="en-US" baseline="-25000" dirty="0" smtClean="0">
                <a:solidFill>
                  <a:srgbClr val="000000"/>
                </a:solidFill>
                <a:sym typeface="Wingdings"/>
              </a:rPr>
              <a:t>2</a:t>
            </a:r>
            <a:r>
              <a:rPr lang="en-US" dirty="0">
                <a:solidFill>
                  <a:srgbClr val="000000"/>
                </a:solidFill>
                <a:sym typeface="Wingdings"/>
              </a:rPr>
              <a:t> </a:t>
            </a:r>
            <a:r>
              <a:rPr lang="en-US" dirty="0" smtClean="0">
                <a:solidFill>
                  <a:srgbClr val="000000"/>
                </a:solidFill>
                <a:sym typeface="Wingdings"/>
              </a:rPr>
              <a:t>+ 6 </a:t>
            </a:r>
            <a:r>
              <a:rPr lang="en-US" dirty="0">
                <a:solidFill>
                  <a:srgbClr val="000000"/>
                </a:solidFill>
                <a:sym typeface="Wingdings"/>
              </a:rPr>
              <a:t>H</a:t>
            </a:r>
            <a:r>
              <a:rPr lang="en-US" baseline="-25000" dirty="0" smtClean="0">
                <a:solidFill>
                  <a:srgbClr val="000000"/>
                </a:solidFill>
                <a:sym typeface="Wingdings"/>
              </a:rPr>
              <a:t>2</a:t>
            </a:r>
            <a:r>
              <a:rPr lang="en-US" dirty="0" smtClean="0">
                <a:solidFill>
                  <a:srgbClr val="000000"/>
                </a:solidFill>
                <a:sym typeface="Wingdings"/>
              </a:rPr>
              <a:t>O</a:t>
            </a:r>
            <a:endParaRPr lang="en-US" baseline="-25000" dirty="0" smtClean="0">
              <a:solidFill>
                <a:srgbClr val="000000"/>
              </a:solidFill>
              <a:sym typeface="Wingdings"/>
            </a:endParaRPr>
          </a:p>
          <a:p>
            <a:r>
              <a:rPr lang="en-US" dirty="0" smtClean="0">
                <a:solidFill>
                  <a:srgbClr val="000000"/>
                </a:solidFill>
                <a:sym typeface="Wingdings"/>
              </a:rPr>
              <a:t>(in words: sugar reacts with oxygen to yield carbon dioxide and water</a:t>
            </a:r>
            <a:r>
              <a:rPr lang="en-US" dirty="0">
                <a:solidFill>
                  <a:srgbClr val="000000"/>
                </a:solidFill>
                <a:sym typeface="Wingdings"/>
              </a:rPr>
              <a:t>)</a:t>
            </a:r>
            <a:endParaRPr lang="en-US" dirty="0">
              <a:solidFill>
                <a:srgbClr val="000000"/>
              </a:solidFill>
            </a:endParaRPr>
          </a:p>
        </p:txBody>
      </p:sp>
    </p:spTree>
    <p:extLst>
      <p:ext uri="{BB962C8B-B14F-4D97-AF65-F5344CB8AC3E}">
        <p14:creationId xmlns:p14="http://schemas.microsoft.com/office/powerpoint/2010/main" val="3950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rgbClr val="008000"/>
                </a:solidFill>
              </a:rPr>
              <a:t>Plants in the Dark Investigation</a:t>
            </a:r>
            <a:endParaRPr lang="en-US" dirty="0">
              <a:solidFill>
                <a:srgbClr val="008000"/>
              </a:solidFill>
            </a:endParaRPr>
          </a:p>
        </p:txBody>
      </p:sp>
      <p:sp>
        <p:nvSpPr>
          <p:cNvPr id="3" name="Content Placeholder 2"/>
          <p:cNvSpPr>
            <a:spLocks noGrp="1"/>
          </p:cNvSpPr>
          <p:nvPr>
            <p:ph idx="1"/>
          </p:nvPr>
        </p:nvSpPr>
        <p:spPr>
          <a:xfrm>
            <a:off x="533400" y="990600"/>
            <a:ext cx="8153400" cy="1752600"/>
          </a:xfrm>
        </p:spPr>
        <p:txBody>
          <a:bodyPr>
            <a:normAutofit/>
          </a:bodyPr>
          <a:lstStyle/>
          <a:p>
            <a:pPr marL="0" indent="0">
              <a:buNone/>
            </a:pPr>
            <a:r>
              <a:rPr lang="en-US" dirty="0" smtClean="0"/>
              <a:t>Now that you have set up your investigation, what do you think will happen? Why? </a:t>
            </a:r>
          </a:p>
          <a:p>
            <a:pPr marL="0" indent="0">
              <a:buNone/>
            </a:pPr>
            <a:endParaRPr lang="en-US" dirty="0"/>
          </a:p>
          <a:p>
            <a:pPr marL="514350" indent="-514350">
              <a:buFont typeface="+mj-lt"/>
              <a:buAutoNum type="arabicPeriod"/>
            </a:pPr>
            <a:endParaRPr lang="en-US" dirty="0" smtClean="0"/>
          </a:p>
          <a:p>
            <a:pPr marL="0" indent="0">
              <a:buNone/>
            </a:pPr>
            <a:endParaRPr lang="en-US" dirty="0"/>
          </a:p>
        </p:txBody>
      </p:sp>
      <p:sp>
        <p:nvSpPr>
          <p:cNvPr id="7" name="Equal 6"/>
          <p:cNvSpPr/>
          <p:nvPr/>
        </p:nvSpPr>
        <p:spPr>
          <a:xfrm>
            <a:off x="5410200" y="4038600"/>
            <a:ext cx="1447800" cy="9144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Plus 7"/>
          <p:cNvSpPr/>
          <p:nvPr/>
        </p:nvSpPr>
        <p:spPr>
          <a:xfrm>
            <a:off x="2895600" y="4038600"/>
            <a:ext cx="1066800" cy="10668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86600" y="2712690"/>
            <a:ext cx="1371600" cy="3154710"/>
          </a:xfrm>
          <a:prstGeom prst="rect">
            <a:avLst/>
          </a:prstGeom>
          <a:noFill/>
        </p:spPr>
        <p:txBody>
          <a:bodyPr wrap="square" rtlCol="0">
            <a:spAutoFit/>
          </a:bodyPr>
          <a:lstStyle/>
          <a:p>
            <a:r>
              <a:rPr lang="en-US" sz="19900" b="1" dirty="0" smtClean="0">
                <a:solidFill>
                  <a:srgbClr val="FF0000"/>
                </a:solidFill>
              </a:rPr>
              <a:t>?</a:t>
            </a:r>
            <a:endParaRPr lang="en-US" sz="19900" b="1" dirty="0">
              <a:solidFill>
                <a:srgbClr val="FF0000"/>
              </a:solidFill>
            </a:endParaRPr>
          </a:p>
        </p:txBody>
      </p:sp>
      <p:sp>
        <p:nvSpPr>
          <p:cNvPr id="5" name="TextBox 4"/>
          <p:cNvSpPr txBox="1"/>
          <p:nvPr/>
        </p:nvSpPr>
        <p:spPr>
          <a:xfrm>
            <a:off x="4343400" y="4419600"/>
            <a:ext cx="601923" cy="369332"/>
          </a:xfrm>
          <a:prstGeom prst="rect">
            <a:avLst/>
          </a:prstGeom>
          <a:noFill/>
        </p:spPr>
        <p:txBody>
          <a:bodyPr wrap="none" rtlCol="0">
            <a:spAutoFit/>
          </a:bodyPr>
          <a:lstStyle/>
          <a:p>
            <a:r>
              <a:rPr lang="en-US" dirty="0" smtClean="0"/>
              <a:t>dark</a:t>
            </a:r>
            <a:endParaRPr lang="en-US" dirty="0"/>
          </a:p>
        </p:txBody>
      </p:sp>
      <p:pic>
        <p:nvPicPr>
          <p:cNvPr id="10" name="Picture 9"/>
          <p:cNvPicPr>
            <a:picLocks noChangeAspect="1"/>
          </p:cNvPicPr>
          <p:nvPr/>
        </p:nvPicPr>
        <p:blipFill>
          <a:blip r:embed="rId3"/>
          <a:stretch>
            <a:fillRect/>
          </a:stretch>
        </p:blipFill>
        <p:spPr>
          <a:xfrm>
            <a:off x="990600" y="2971800"/>
            <a:ext cx="1663700" cy="3291345"/>
          </a:xfrm>
          <a:prstGeom prst="rect">
            <a:avLst/>
          </a:prstGeom>
        </p:spPr>
      </p:pic>
    </p:spTree>
    <p:extLst>
      <p:ext uri="{BB962C8B-B14F-4D97-AF65-F5344CB8AC3E}">
        <p14:creationId xmlns:p14="http://schemas.microsoft.com/office/powerpoint/2010/main" val="1767093367"/>
      </p:ext>
    </p:extLst>
  </p:cSld>
  <p:clrMapOvr>
    <a:masterClrMapping/>
  </p:clrMapOvr>
  <p:transition xmlns:p14="http://schemas.microsoft.com/office/powerpoint/2010/main">
    <p:checke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 Poster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339237"/>
              </p:ext>
            </p:extLst>
          </p:nvPr>
        </p:nvGraphicFramePr>
        <p:xfrm>
          <a:off x="457200" y="1600200"/>
          <a:ext cx="8229600" cy="4937759"/>
        </p:xfrm>
        <a:graphic>
          <a:graphicData uri="http://schemas.openxmlformats.org/drawingml/2006/table">
            <a:tbl>
              <a:tblPr firstRow="1" bandRow="1">
                <a:tableStyleId>{5940675A-B579-460E-94D1-54222C63F5DA}</a:tableStyleId>
              </a:tblPr>
              <a:tblGrid>
                <a:gridCol w="2743200"/>
                <a:gridCol w="2743200"/>
                <a:gridCol w="2743200"/>
              </a:tblGrid>
              <a:tr h="370840">
                <a:tc>
                  <a:txBody>
                    <a:bodyPr/>
                    <a:lstStyle/>
                    <a:p>
                      <a:pPr algn="ctr"/>
                      <a:r>
                        <a:rPr lang="en-US" sz="2400" b="1" dirty="0" smtClean="0"/>
                        <a:t>Question</a:t>
                      </a:r>
                      <a:endParaRPr lang="en-US" sz="2400" b="1" dirty="0"/>
                    </a:p>
                  </a:txBody>
                  <a:tcPr/>
                </a:tc>
                <a:tc>
                  <a:txBody>
                    <a:bodyPr/>
                    <a:lstStyle/>
                    <a:p>
                      <a:pPr algn="ctr"/>
                      <a:r>
                        <a:rPr lang="en-US" sz="2400" b="1" dirty="0" smtClean="0"/>
                        <a:t>Rules to Follow</a:t>
                      </a:r>
                      <a:endParaRPr lang="en-US" sz="2400" b="1" dirty="0"/>
                    </a:p>
                  </a:txBody>
                  <a:tcPr/>
                </a:tc>
                <a:tc>
                  <a:txBody>
                    <a:bodyPr/>
                    <a:lstStyle/>
                    <a:p>
                      <a:pPr algn="ctr"/>
                      <a:r>
                        <a:rPr lang="en-US" sz="2400" b="1" dirty="0" smtClean="0"/>
                        <a:t>Evidence to Look For</a:t>
                      </a:r>
                      <a:endParaRPr lang="en-US" sz="2400" b="1" dirty="0"/>
                    </a:p>
                  </a:txBody>
                  <a:tcPr/>
                </a:tc>
              </a:tr>
              <a:tr h="370840">
                <a:tc>
                  <a:txBody>
                    <a:bodyPr/>
                    <a:lstStyle/>
                    <a:p>
                      <a:pPr marL="117475" indent="-117475"/>
                      <a:r>
                        <a:rPr lang="en-US" sz="1400" b="1" dirty="0" smtClean="0"/>
                        <a:t>The</a:t>
                      </a:r>
                      <a:r>
                        <a:rPr lang="en-US" sz="1400" b="1" baseline="0" dirty="0" smtClean="0"/>
                        <a:t> Movement Question: W</a:t>
                      </a:r>
                      <a:r>
                        <a:rPr lang="en-US" sz="1400" b="1" dirty="0" smtClean="0"/>
                        <a:t>here</a:t>
                      </a:r>
                      <a:r>
                        <a:rPr lang="en-US" sz="1400" b="1" baseline="0" dirty="0" smtClean="0"/>
                        <a:t> are atoms moving?</a:t>
                      </a:r>
                    </a:p>
                    <a:p>
                      <a:pPr marL="117475" indent="-117475"/>
                      <a:r>
                        <a:rPr lang="en-US" sz="1400" b="0" baseline="0" dirty="0" smtClean="0"/>
                        <a:t>Where are atoms moving from?</a:t>
                      </a:r>
                    </a:p>
                    <a:p>
                      <a:pPr marL="117475" indent="-117475"/>
                      <a:r>
                        <a:rPr lang="en-US" sz="1400" b="0" baseline="0" dirty="0" smtClean="0"/>
                        <a:t>Where are atoms going to?</a:t>
                      </a:r>
                      <a:endParaRPr lang="en-US" sz="1400" b="0" dirty="0"/>
                    </a:p>
                  </a:txBody>
                  <a:tcPr/>
                </a:tc>
                <a:tc>
                  <a:txBody>
                    <a:bodyPr/>
                    <a:lstStyle/>
                    <a:p>
                      <a:pPr marL="117475" indent="-117475"/>
                      <a:r>
                        <a:rPr lang="en-US" sz="1400" b="1" dirty="0" smtClean="0"/>
                        <a:t>Atoms last</a:t>
                      </a:r>
                      <a:r>
                        <a:rPr lang="en-US" sz="1400" b="1" baseline="0" dirty="0" smtClean="0"/>
                        <a:t> forever</a:t>
                      </a:r>
                      <a:r>
                        <a:rPr lang="en-US" sz="1400" b="0" baseline="0" dirty="0" smtClean="0"/>
                        <a:t> in combustion and living systems</a:t>
                      </a:r>
                    </a:p>
                    <a:p>
                      <a:pPr marL="117475" indent="-117475"/>
                      <a:r>
                        <a:rPr lang="en-US" sz="1400" b="0" baseline="0" dirty="0" smtClean="0"/>
                        <a:t>All materials (solids, liquids, and gases) are made of atoms</a:t>
                      </a:r>
                      <a:endParaRPr lang="en-US" sz="1400" b="1" dirty="0"/>
                    </a:p>
                  </a:txBody>
                  <a:tcPr/>
                </a:tc>
                <a:tc>
                  <a:txBody>
                    <a:bodyPr/>
                    <a:lstStyle/>
                    <a:p>
                      <a:pPr marL="117475" indent="-117475"/>
                      <a:r>
                        <a:rPr lang="en-US" sz="1400" dirty="0" smtClean="0"/>
                        <a:t>When materials change mass, atoms are moving</a:t>
                      </a:r>
                    </a:p>
                    <a:p>
                      <a:pPr marL="117475" indent="-117475"/>
                      <a:r>
                        <a:rPr lang="en-US" sz="1400" dirty="0" smtClean="0"/>
                        <a:t>When materials move, atoms are moving</a:t>
                      </a:r>
                      <a:endParaRPr lang="en-US" sz="1400" dirty="0"/>
                    </a:p>
                  </a:txBody>
                  <a:tcPr/>
                </a:tc>
              </a:tr>
              <a:tr h="370840">
                <a:tc>
                  <a:txBody>
                    <a:bodyPr/>
                    <a:lstStyle/>
                    <a:p>
                      <a:pPr marL="117475" indent="-117475"/>
                      <a:r>
                        <a:rPr lang="en-US" sz="1400" b="1" dirty="0" smtClean="0"/>
                        <a:t>The Carbon Question: What is</a:t>
                      </a:r>
                      <a:r>
                        <a:rPr lang="en-US" sz="1400" b="1" baseline="0" dirty="0" smtClean="0"/>
                        <a:t> happening to carbon atoms?</a:t>
                      </a:r>
                    </a:p>
                    <a:p>
                      <a:pPr marL="117475" indent="-117475"/>
                      <a:r>
                        <a:rPr lang="en-US" sz="1400" b="0" baseline="0" dirty="0" smtClean="0"/>
                        <a:t>What molecules are carbon atoms in before the process?</a:t>
                      </a:r>
                    </a:p>
                    <a:p>
                      <a:pPr marL="117475" indent="-117475"/>
                      <a:r>
                        <a:rPr lang="en-US" sz="1400" b="0" baseline="0" dirty="0" smtClean="0"/>
                        <a:t>How are the atoms rearranged into new molecules?</a:t>
                      </a:r>
                      <a:endParaRPr lang="en-US" sz="1400" b="0" dirty="0"/>
                    </a:p>
                  </a:txBody>
                  <a:tcPr/>
                </a:tc>
                <a:tc>
                  <a:txBody>
                    <a:bodyPr/>
                    <a:lstStyle/>
                    <a:p>
                      <a:pPr marL="117475" indent="-117475"/>
                      <a:r>
                        <a:rPr lang="en-US" sz="1400" dirty="0" smtClean="0"/>
                        <a:t>Carbon</a:t>
                      </a:r>
                      <a:r>
                        <a:rPr lang="en-US" sz="1400" baseline="0" dirty="0" smtClean="0"/>
                        <a:t> atoms are bound to other atoms in molecules</a:t>
                      </a:r>
                    </a:p>
                    <a:p>
                      <a:pPr marL="117475" indent="-117475"/>
                      <a:r>
                        <a:rPr lang="en-US" sz="1400" b="1" baseline="0" dirty="0" smtClean="0"/>
                        <a:t>Atoms can be rearranged to make new molecules</a:t>
                      </a:r>
                      <a:endParaRPr lang="en-US" sz="1400" b="1" dirty="0"/>
                    </a:p>
                  </a:txBody>
                  <a:tcPr/>
                </a:tc>
                <a:tc>
                  <a:txBody>
                    <a:bodyPr/>
                    <a:lstStyle/>
                    <a:p>
                      <a:pPr marL="117475" indent="-117475"/>
                      <a:r>
                        <a:rPr lang="en-US" sz="1400" dirty="0" smtClean="0"/>
                        <a:t>The air has carbon atoms in CO</a:t>
                      </a:r>
                      <a:r>
                        <a:rPr lang="en-US" sz="1400" baseline="-25000" dirty="0" smtClean="0"/>
                        <a:t>2</a:t>
                      </a:r>
                    </a:p>
                    <a:p>
                      <a:pPr marL="117475" indent="-117475"/>
                      <a:r>
                        <a:rPr lang="en-US" sz="1400" dirty="0" smtClean="0"/>
                        <a:t>Organic</a:t>
                      </a:r>
                      <a:r>
                        <a:rPr lang="en-US" sz="1400" baseline="0" dirty="0" smtClean="0"/>
                        <a:t> materials are made of molecules with carbon atoms</a:t>
                      </a:r>
                    </a:p>
                    <a:p>
                      <a:pPr marL="342900" indent="-342900">
                        <a:buFont typeface="Arial"/>
                        <a:buChar char="•"/>
                      </a:pPr>
                      <a:r>
                        <a:rPr lang="en-US" sz="1400" baseline="0" dirty="0" smtClean="0"/>
                        <a:t>Foods</a:t>
                      </a:r>
                    </a:p>
                    <a:p>
                      <a:pPr marL="342900" indent="-342900">
                        <a:buFont typeface="Arial"/>
                        <a:buChar char="•"/>
                      </a:pPr>
                      <a:r>
                        <a:rPr lang="en-US" sz="1400" baseline="0" dirty="0" smtClean="0"/>
                        <a:t>Fuels</a:t>
                      </a:r>
                    </a:p>
                    <a:p>
                      <a:pPr marL="342900" indent="-342900">
                        <a:buFont typeface="Arial"/>
                        <a:buChar char="•"/>
                      </a:pPr>
                      <a:r>
                        <a:rPr lang="en-US" sz="1400" baseline="0" dirty="0" smtClean="0"/>
                        <a:t>Living and dead plants and animals</a:t>
                      </a:r>
                      <a:endParaRPr lang="en-US" sz="1400" dirty="0"/>
                    </a:p>
                  </a:txBody>
                  <a:tcPr/>
                </a:tc>
              </a:tr>
              <a:tr h="370840">
                <a:tc>
                  <a:txBody>
                    <a:bodyPr/>
                    <a:lstStyle/>
                    <a:p>
                      <a:pPr marL="117475" indent="-117475"/>
                      <a:r>
                        <a:rPr lang="en-US" sz="1400" b="1" dirty="0" smtClean="0"/>
                        <a:t>The Energy Question:</a:t>
                      </a:r>
                      <a:r>
                        <a:rPr lang="en-US" sz="1400" b="1" baseline="0" dirty="0" smtClean="0"/>
                        <a:t> </a:t>
                      </a:r>
                      <a:r>
                        <a:rPr lang="en-US" sz="1400" b="1" dirty="0" smtClean="0"/>
                        <a:t>What is happening to chemical energy?</a:t>
                      </a:r>
                    </a:p>
                    <a:p>
                      <a:pPr marL="117475" indent="-117475"/>
                      <a:r>
                        <a:rPr lang="en-US" sz="1400" b="0" dirty="0" smtClean="0"/>
                        <a:t>What</a:t>
                      </a:r>
                      <a:r>
                        <a:rPr lang="en-US" sz="1400" b="0" baseline="0" dirty="0" smtClean="0"/>
                        <a:t> forms of energy are involved?</a:t>
                      </a:r>
                    </a:p>
                    <a:p>
                      <a:pPr marL="117475" indent="-117475"/>
                      <a:r>
                        <a:rPr lang="en-US" sz="1400" b="0" dirty="0" smtClean="0"/>
                        <a:t>How is energy changing from one form to another?</a:t>
                      </a:r>
                      <a:endParaRPr lang="en-US" sz="1400" b="0" dirty="0"/>
                    </a:p>
                  </a:txBody>
                  <a:tcPr/>
                </a:tc>
                <a:tc>
                  <a:txBody>
                    <a:bodyPr/>
                    <a:lstStyle/>
                    <a:p>
                      <a:pPr marL="117475" indent="-117475"/>
                      <a:r>
                        <a:rPr lang="en-US" sz="1400" b="1" dirty="0" smtClean="0"/>
                        <a:t>Energy lasts forever</a:t>
                      </a:r>
                      <a:r>
                        <a:rPr lang="en-US" sz="1400" b="0" dirty="0" smtClean="0"/>
                        <a:t> in combustion and living systems</a:t>
                      </a:r>
                    </a:p>
                    <a:p>
                      <a:pPr marL="117475" indent="-117475"/>
                      <a:r>
                        <a:rPr lang="en-US" sz="1400" b="0" dirty="0" smtClean="0"/>
                        <a:t>C-C and C-H</a:t>
                      </a:r>
                      <a:r>
                        <a:rPr lang="en-US" sz="1400" b="0" baseline="0" dirty="0" smtClean="0"/>
                        <a:t> bonds have more stored chemical energy than C-O and H-O bonds</a:t>
                      </a:r>
                      <a:endParaRPr lang="en-US" sz="1400" b="1" dirty="0"/>
                    </a:p>
                  </a:txBody>
                  <a:tcPr/>
                </a:tc>
                <a:tc>
                  <a:txBody>
                    <a:bodyPr/>
                    <a:lstStyle/>
                    <a:p>
                      <a:pPr marL="117475" indent="-117475"/>
                      <a:r>
                        <a:rPr lang="en-US" sz="1400" dirty="0" smtClean="0"/>
                        <a:t>We can</a:t>
                      </a:r>
                      <a:r>
                        <a:rPr lang="en-US" sz="1400" baseline="0" dirty="0" smtClean="0"/>
                        <a:t> observe</a:t>
                      </a:r>
                      <a:r>
                        <a:rPr lang="en-US" sz="1400" dirty="0" smtClean="0"/>
                        <a:t> indicators of different</a:t>
                      </a:r>
                      <a:r>
                        <a:rPr lang="en-US" sz="1400" baseline="0" dirty="0" smtClean="0"/>
                        <a:t> forms of energy</a:t>
                      </a:r>
                      <a:endParaRPr lang="en-US" sz="1400" dirty="0" smtClean="0"/>
                    </a:p>
                    <a:p>
                      <a:pPr marL="342900" indent="-342900">
                        <a:buFont typeface="Arial"/>
                        <a:buChar char="•"/>
                      </a:pPr>
                      <a:r>
                        <a:rPr lang="en-US" sz="1400" dirty="0" smtClean="0"/>
                        <a:t>Organic materials with chemical energy</a:t>
                      </a:r>
                    </a:p>
                    <a:p>
                      <a:pPr marL="342900" indent="-342900">
                        <a:buFont typeface="Arial"/>
                        <a:buChar char="•"/>
                      </a:pPr>
                      <a:r>
                        <a:rPr lang="en-US" sz="1400" dirty="0" smtClean="0"/>
                        <a:t>Light</a:t>
                      </a:r>
                    </a:p>
                    <a:p>
                      <a:pPr marL="342900" indent="-342900">
                        <a:buFont typeface="Arial"/>
                        <a:buChar char="•"/>
                      </a:pPr>
                      <a:r>
                        <a:rPr lang="en-US" sz="1400" dirty="0" smtClean="0"/>
                        <a:t>Heat energy</a:t>
                      </a:r>
                      <a:endParaRPr lang="en-US" sz="1400" baseline="0" dirty="0" smtClean="0"/>
                    </a:p>
                    <a:p>
                      <a:pPr marL="342900" indent="-342900">
                        <a:buFont typeface="Arial"/>
                        <a:buChar char="•"/>
                      </a:pPr>
                      <a:r>
                        <a:rPr lang="en-US" sz="1400" baseline="0" dirty="0" smtClean="0"/>
                        <a:t>Motion</a:t>
                      </a:r>
                      <a:endParaRPr lang="en-US" sz="1400" dirty="0"/>
                    </a:p>
                  </a:txBody>
                  <a:tcPr/>
                </a:tc>
              </a:tr>
            </a:tbl>
          </a:graphicData>
        </a:graphic>
      </p:graphicFrame>
    </p:spTree>
    <p:extLst>
      <p:ext uri="{BB962C8B-B14F-4D97-AF65-F5344CB8AC3E}">
        <p14:creationId xmlns:p14="http://schemas.microsoft.com/office/powerpoint/2010/main" val="164918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Can you answer the Three Questions </a:t>
            </a:r>
            <a:r>
              <a:rPr lang="en-US" sz="3600" dirty="0"/>
              <a:t>for </a:t>
            </a:r>
            <a:r>
              <a:rPr lang="en-US" sz="3600" dirty="0" smtClean="0"/>
              <a:t>cellular respiration now?</a:t>
            </a:r>
            <a:endParaRPr lang="en-US" sz="3600"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smtClean="0"/>
              <a:t>What are your ideas?</a:t>
            </a:r>
          </a:p>
          <a:p>
            <a:r>
              <a:rPr lang="en-US" b="1" dirty="0" smtClean="0"/>
              <a:t>The Movement Question: Where atoms moving?</a:t>
            </a:r>
            <a:r>
              <a:rPr lang="en-US" dirty="0" smtClean="0"/>
              <a:t> (Where are atoms moving from?  Where are atoms going to?)</a:t>
            </a:r>
          </a:p>
          <a:p>
            <a:r>
              <a:rPr lang="en-US" b="1" dirty="0" smtClean="0"/>
              <a:t>The Carbon Question: What is happening to carbon atoms? </a:t>
            </a:r>
            <a:r>
              <a:rPr lang="en-US" dirty="0" smtClean="0"/>
              <a:t>(What molecules are carbon atoms in before the process? How are the atoms rearranged into new molecules?)</a:t>
            </a:r>
          </a:p>
          <a:p>
            <a:r>
              <a:rPr lang="en-US" b="1" dirty="0"/>
              <a:t>The Energy Question: What is happening to chemical energy</a:t>
            </a:r>
            <a:r>
              <a:rPr lang="en-US" b="1" dirty="0" smtClean="0"/>
              <a:t>? (</a:t>
            </a:r>
            <a:r>
              <a:rPr lang="en-US" dirty="0" smtClean="0"/>
              <a:t>What </a:t>
            </a:r>
            <a:r>
              <a:rPr lang="en-US" dirty="0"/>
              <a:t>forms of energy are </a:t>
            </a:r>
            <a:r>
              <a:rPr lang="en-US" dirty="0" smtClean="0"/>
              <a:t>involved? How </a:t>
            </a:r>
            <a:r>
              <a:rPr lang="en-US" dirty="0"/>
              <a:t>is energy changing from one form to another</a:t>
            </a:r>
            <a:r>
              <a:rPr lang="en-US" dirty="0" smtClean="0"/>
              <a:t>?)</a:t>
            </a:r>
            <a:endParaRPr lang="en-US" dirty="0"/>
          </a:p>
          <a:p>
            <a:endParaRPr lang="en-US" dirty="0" smtClean="0"/>
          </a:p>
          <a:p>
            <a:endParaRPr lang="en-US" dirty="0"/>
          </a:p>
        </p:txBody>
      </p:sp>
      <p:pic>
        <p:nvPicPr>
          <p:cNvPr id="5" name="Picture 4" descr="tree 03 cellular respiration.jpg"/>
          <p:cNvPicPr>
            <a:picLocks noChangeAspect="1"/>
          </p:cNvPicPr>
          <p:nvPr/>
        </p:nvPicPr>
        <p:blipFill>
          <a:blip r:embed="rId2" cstate="print"/>
          <a:stretch>
            <a:fillRect/>
          </a:stretch>
        </p:blipFill>
        <p:spPr>
          <a:xfrm>
            <a:off x="4953000" y="1676400"/>
            <a:ext cx="3447093" cy="3956134"/>
          </a:xfrm>
          <a:prstGeom prst="rect">
            <a:avLst/>
          </a:prstGeom>
        </p:spPr>
      </p:pic>
    </p:spTree>
    <p:extLst>
      <p:ext uri="{BB962C8B-B14F-4D97-AF65-F5344CB8AC3E}">
        <p14:creationId xmlns:p14="http://schemas.microsoft.com/office/powerpoint/2010/main" val="16184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1153"/>
            <a:ext cx="7772400" cy="564647"/>
          </a:xfrm>
        </p:spPr>
        <p:txBody>
          <a:bodyPr>
            <a:noAutofit/>
          </a:bodyPr>
          <a:lstStyle/>
          <a:p>
            <a:r>
              <a:rPr lang="en-US" sz="2800" b="1" dirty="0"/>
              <a:t>What happens when </a:t>
            </a:r>
            <a:r>
              <a:rPr lang="en-US" sz="2800" b="1" dirty="0" smtClean="0"/>
              <a:t>animals move (use energy)?</a:t>
            </a:r>
            <a:endParaRPr lang="en-US" sz="2800" b="1" dirty="0"/>
          </a:p>
        </p:txBody>
      </p:sp>
      <p:sp>
        <p:nvSpPr>
          <p:cNvPr id="3" name="Subtitle 2"/>
          <p:cNvSpPr>
            <a:spLocks noGrp="1"/>
          </p:cNvSpPr>
          <p:nvPr>
            <p:ph type="subTitle" idx="1"/>
          </p:nvPr>
        </p:nvSpPr>
        <p:spPr>
          <a:xfrm>
            <a:off x="612391" y="5562600"/>
            <a:ext cx="7980218" cy="940483"/>
          </a:xfrm>
        </p:spPr>
        <p:txBody>
          <a:bodyPr>
            <a:noAutofit/>
          </a:bodyPr>
          <a:lstStyle/>
          <a:p>
            <a:r>
              <a:rPr lang="en-US" sz="1800" dirty="0">
                <a:solidFill>
                  <a:schemeClr val="tx1"/>
                </a:solidFill>
              </a:rPr>
              <a:t>Remember: </a:t>
            </a:r>
            <a:r>
              <a:rPr lang="en-US" sz="1800" b="1" dirty="0">
                <a:solidFill>
                  <a:schemeClr val="tx1"/>
                </a:solidFill>
              </a:rPr>
              <a:t>Atoms last foreve</a:t>
            </a:r>
            <a:r>
              <a:rPr lang="en-US" sz="1800" dirty="0">
                <a:solidFill>
                  <a:schemeClr val="tx1"/>
                </a:solidFill>
              </a:rPr>
              <a:t>r (so you can rearrange atoms into new molecules, but can’t add or subtract atoms)</a:t>
            </a:r>
            <a:br>
              <a:rPr lang="en-US" sz="1800" dirty="0">
                <a:solidFill>
                  <a:schemeClr val="tx1"/>
                </a:solidFill>
              </a:rPr>
            </a:br>
            <a:r>
              <a:rPr lang="en-US" sz="1800" b="1" dirty="0">
                <a:solidFill>
                  <a:schemeClr val="tx1"/>
                </a:solidFill>
              </a:rPr>
              <a:t>Energy lasts forever </a:t>
            </a:r>
            <a:r>
              <a:rPr lang="en-US" sz="1800" dirty="0">
                <a:solidFill>
                  <a:schemeClr val="tx1"/>
                </a:solidFill>
              </a:rPr>
              <a:t>(so you can change forms of energy, but energy units can’t appear or go away)</a:t>
            </a:r>
            <a:endParaRPr lang="en-US" sz="1800" b="1" dirty="0">
              <a:solidFill>
                <a:schemeClr val="tx1"/>
              </a:solidFill>
            </a:endParaRPr>
          </a:p>
        </p:txBody>
      </p:sp>
      <p:grpSp>
        <p:nvGrpSpPr>
          <p:cNvPr id="5" name="Group 4"/>
          <p:cNvGrpSpPr/>
          <p:nvPr/>
        </p:nvGrpSpPr>
        <p:grpSpPr>
          <a:xfrm>
            <a:off x="668059" y="792958"/>
            <a:ext cx="7790141" cy="4769642"/>
            <a:chOff x="287059" y="488158"/>
            <a:chExt cx="8496923" cy="5842905"/>
          </a:xfrm>
        </p:grpSpPr>
        <p:grpSp>
          <p:nvGrpSpPr>
            <p:cNvPr id="15" name="Group 14"/>
            <p:cNvGrpSpPr/>
            <p:nvPr/>
          </p:nvGrpSpPr>
          <p:grpSpPr>
            <a:xfrm>
              <a:off x="287059" y="488158"/>
              <a:ext cx="4124069" cy="5838686"/>
              <a:chOff x="453562" y="650198"/>
              <a:chExt cx="6516173" cy="7776805"/>
            </a:xfrm>
          </p:grpSpPr>
          <p:sp>
            <p:nvSpPr>
              <p:cNvPr id="4" name="Rounded Rectangle 3"/>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0747" y="8013694"/>
                <a:ext cx="4552345" cy="368947"/>
              </a:xfrm>
              <a:prstGeom prst="rect">
                <a:avLst/>
              </a:prstGeom>
              <a:noFill/>
            </p:spPr>
            <p:txBody>
              <a:bodyPr wrap="none" rtlCol="0">
                <a:spAutoFit/>
              </a:bodyPr>
              <a:lstStyle/>
              <a:p>
                <a:r>
                  <a:rPr lang="en-US" sz="1200" dirty="0"/>
                  <a:t>What forms of energy are in the reactants?</a:t>
                </a:r>
              </a:p>
            </p:txBody>
          </p:sp>
          <p:cxnSp>
            <p:nvCxnSpPr>
              <p:cNvPr id="11" name="Straight Connector 10"/>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8777" y="5224128"/>
                <a:ext cx="5894175" cy="614912"/>
              </a:xfrm>
              <a:prstGeom prst="rect">
                <a:avLst/>
              </a:prstGeom>
              <a:noFill/>
            </p:spPr>
            <p:txBody>
              <a:bodyPr wrap="none" rtlCol="0">
                <a:spAutoFit/>
              </a:bodyPr>
              <a:lstStyle/>
              <a:p>
                <a:pPr algn="ctr"/>
                <a:r>
                  <a:rPr lang="en-US" sz="1200" dirty="0"/>
                  <a:t>What molecules are carbon atoms in before the change? </a:t>
                </a:r>
                <a:br>
                  <a:rPr lang="en-US" sz="1200" dirty="0"/>
                </a:br>
                <a:r>
                  <a:rPr lang="en-US" sz="1200" dirty="0"/>
                  <a:t>What other molecules are involved?</a:t>
                </a:r>
              </a:p>
            </p:txBody>
          </p:sp>
          <p:sp>
            <p:nvSpPr>
              <p:cNvPr id="14" name="TextBox 13"/>
              <p:cNvSpPr txBox="1"/>
              <p:nvPr/>
            </p:nvSpPr>
            <p:spPr>
              <a:xfrm>
                <a:off x="2434109" y="2717383"/>
                <a:ext cx="3444522" cy="368947"/>
              </a:xfrm>
              <a:prstGeom prst="rect">
                <a:avLst/>
              </a:prstGeom>
              <a:noFill/>
            </p:spPr>
            <p:txBody>
              <a:bodyPr wrap="none" rtlCol="0">
                <a:spAutoFit/>
              </a:bodyPr>
              <a:lstStyle/>
              <a:p>
                <a:r>
                  <a:rPr lang="en-US" sz="1200" dirty="0"/>
                  <a:t>Where are atoms moving from?</a:t>
                </a:r>
              </a:p>
            </p:txBody>
          </p:sp>
        </p:grpSp>
        <p:grpSp>
          <p:nvGrpSpPr>
            <p:cNvPr id="16" name="Group 15"/>
            <p:cNvGrpSpPr/>
            <p:nvPr/>
          </p:nvGrpSpPr>
          <p:grpSpPr>
            <a:xfrm>
              <a:off x="4659913" y="492377"/>
              <a:ext cx="4124069" cy="5838686"/>
              <a:chOff x="453562" y="650198"/>
              <a:chExt cx="6516173" cy="7776805"/>
            </a:xfrm>
          </p:grpSpPr>
          <p:sp>
            <p:nvSpPr>
              <p:cNvPr id="17" name="Rounded Rectangle 16"/>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22882" y="8028816"/>
                <a:ext cx="4500698" cy="368947"/>
              </a:xfrm>
              <a:prstGeom prst="rect">
                <a:avLst/>
              </a:prstGeom>
              <a:noFill/>
            </p:spPr>
            <p:txBody>
              <a:bodyPr wrap="none" rtlCol="0">
                <a:spAutoFit/>
              </a:bodyPr>
              <a:lstStyle/>
              <a:p>
                <a:r>
                  <a:rPr lang="en-US" sz="1200" dirty="0"/>
                  <a:t>What forms of energy are in the products?</a:t>
                </a:r>
              </a:p>
            </p:txBody>
          </p:sp>
          <p:cxnSp>
            <p:nvCxnSpPr>
              <p:cNvPr id="19" name="Straight Connector 18"/>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41266" y="5224128"/>
                <a:ext cx="5709202" cy="614912"/>
              </a:xfrm>
              <a:prstGeom prst="rect">
                <a:avLst/>
              </a:prstGeom>
              <a:noFill/>
            </p:spPr>
            <p:txBody>
              <a:bodyPr wrap="none" rtlCol="0">
                <a:spAutoFit/>
              </a:bodyPr>
              <a:lstStyle/>
              <a:p>
                <a:pPr algn="ctr"/>
                <a:r>
                  <a:rPr lang="en-US" sz="1200" dirty="0"/>
                  <a:t>What molecules are carbon atoms in after the change? </a:t>
                </a:r>
                <a:br>
                  <a:rPr lang="en-US" sz="1200" dirty="0"/>
                </a:br>
                <a:r>
                  <a:rPr lang="en-US" sz="1200" dirty="0"/>
                  <a:t>What other molecules are produced?</a:t>
                </a:r>
              </a:p>
            </p:txBody>
          </p:sp>
          <p:sp>
            <p:nvSpPr>
              <p:cNvPr id="22" name="TextBox 21"/>
              <p:cNvSpPr txBox="1"/>
              <p:nvPr/>
            </p:nvSpPr>
            <p:spPr>
              <a:xfrm>
                <a:off x="2434107" y="2706514"/>
                <a:ext cx="3172761" cy="368947"/>
              </a:xfrm>
              <a:prstGeom prst="rect">
                <a:avLst/>
              </a:prstGeom>
              <a:noFill/>
            </p:spPr>
            <p:txBody>
              <a:bodyPr wrap="none" rtlCol="0">
                <a:spAutoFit/>
              </a:bodyPr>
              <a:lstStyle/>
              <a:p>
                <a:r>
                  <a:rPr lang="en-US" sz="1200" dirty="0"/>
                  <a:t>Where are atoms moving to?</a:t>
                </a:r>
              </a:p>
            </p:txBody>
          </p:sp>
        </p:grpSp>
        <p:sp>
          <p:nvSpPr>
            <p:cNvPr id="8" name="AutoShape 2"/>
            <p:cNvSpPr>
              <a:spLocks noChangeArrowheads="1"/>
            </p:cNvSpPr>
            <p:nvPr/>
          </p:nvSpPr>
          <p:spPr bwMode="auto">
            <a:xfrm>
              <a:off x="4044783" y="2369701"/>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35" tIns="31018" rIns="62035" bIns="31018">
              <a:prstTxWarp prst="textNoShape">
                <a:avLst/>
              </a:prstTxWarp>
            </a:bodyPr>
            <a:lstStyle/>
            <a:p>
              <a:endParaRPr lang="en-US">
                <a:solidFill>
                  <a:srgbClr val="000000"/>
                </a:solidFill>
              </a:endParaRPr>
            </a:p>
          </p:txBody>
        </p:sp>
      </p:grpSp>
      <p:sp>
        <p:nvSpPr>
          <p:cNvPr id="9" name="TextBox 8"/>
          <p:cNvSpPr txBox="1"/>
          <p:nvPr/>
        </p:nvSpPr>
        <p:spPr>
          <a:xfrm>
            <a:off x="4114800" y="2895600"/>
            <a:ext cx="1093376" cy="231919"/>
          </a:xfrm>
          <a:prstGeom prst="rect">
            <a:avLst/>
          </a:prstGeom>
          <a:noFill/>
        </p:spPr>
        <p:txBody>
          <a:bodyPr wrap="none" lIns="62035" tIns="31018" rIns="62035" bIns="31018" rtlCol="0">
            <a:spAutoFit/>
          </a:bodyPr>
          <a:lstStyle/>
          <a:p>
            <a:r>
              <a:rPr lang="en-US" sz="1100" dirty="0"/>
              <a:t>Chemical change</a:t>
            </a:r>
          </a:p>
        </p:txBody>
      </p:sp>
    </p:spTree>
    <p:extLst>
      <p:ext uri="{BB962C8B-B14F-4D97-AF65-F5344CB8AC3E}">
        <p14:creationId xmlns:p14="http://schemas.microsoft.com/office/powerpoint/2010/main" val="375270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r>
              <a:rPr lang="en-US" b="1" dirty="0" smtClean="0"/>
              <a:t>The End</a:t>
            </a:r>
            <a:endParaRPr lang="en-US" b="1" dirty="0"/>
          </a:p>
        </p:txBody>
      </p:sp>
    </p:spTree>
    <p:extLst>
      <p:ext uri="{BB962C8B-B14F-4D97-AF65-F5344CB8AC3E}">
        <p14:creationId xmlns:p14="http://schemas.microsoft.com/office/powerpoint/2010/main" val="359929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8" name="Straight Connector 147"/>
          <p:cNvCxnSpPr/>
          <p:nvPr/>
        </p:nvCxnSpPr>
        <p:spPr>
          <a:xfrm>
            <a:off x="609600" y="8382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1219200" y="304800"/>
            <a:ext cx="6553200" cy="461665"/>
          </a:xfrm>
          <a:prstGeom prst="rect">
            <a:avLst/>
          </a:prstGeom>
          <a:noFill/>
        </p:spPr>
        <p:txBody>
          <a:bodyPr wrap="square" rtlCol="0">
            <a:spAutoFit/>
          </a:bodyPr>
          <a:lstStyle/>
          <a:p>
            <a:pPr algn="ctr"/>
            <a:r>
              <a:rPr lang="en-US" sz="2400" b="1" dirty="0" smtClean="0"/>
              <a:t>Movement of atoms </a:t>
            </a:r>
            <a:r>
              <a:rPr lang="en-US" sz="2400" b="1" smtClean="0"/>
              <a:t>during Respiration</a:t>
            </a:r>
            <a:endParaRPr lang="en-US" sz="2400" b="1" dirty="0"/>
          </a:p>
        </p:txBody>
      </p:sp>
      <p:sp>
        <p:nvSpPr>
          <p:cNvPr id="65" name="Rectangle 64"/>
          <p:cNvSpPr/>
          <p:nvPr/>
        </p:nvSpPr>
        <p:spPr>
          <a:xfrm>
            <a:off x="6553200" y="2971800"/>
            <a:ext cx="1295400" cy="10028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Rectangle 65"/>
          <p:cNvSpPr/>
          <p:nvPr/>
        </p:nvSpPr>
        <p:spPr>
          <a:xfrm>
            <a:off x="6553200" y="4191000"/>
            <a:ext cx="1211036" cy="85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AutoShape 2"/>
          <p:cNvSpPr>
            <a:spLocks noChangeArrowheads="1"/>
          </p:cNvSpPr>
          <p:nvPr/>
        </p:nvSpPr>
        <p:spPr bwMode="auto">
          <a:xfrm>
            <a:off x="2747665" y="2469177"/>
            <a:ext cx="3693659" cy="3165987"/>
          </a:xfrm>
          <a:prstGeom prst="rightArrow">
            <a:avLst>
              <a:gd name="adj1" fmla="val 75926"/>
              <a:gd name="adj2" fmla="val 37500"/>
            </a:avLst>
          </a:prstGeom>
          <a:noFill/>
          <a:ln w="38100">
            <a:solidFill>
              <a:srgbClr val="003300"/>
            </a:solidFill>
            <a:round/>
            <a:headEnd/>
            <a:tailEnd/>
          </a:ln>
        </p:spPr>
        <p:txBody>
          <a:bodyPr/>
          <a:lstStyle/>
          <a:p>
            <a:endParaRPr lang="en-US">
              <a:latin typeface="Calibri" pitchFamily="34" charset="0"/>
            </a:endParaRPr>
          </a:p>
        </p:txBody>
      </p:sp>
      <p:sp>
        <p:nvSpPr>
          <p:cNvPr id="68" name="Rectangle 67"/>
          <p:cNvSpPr/>
          <p:nvPr/>
        </p:nvSpPr>
        <p:spPr>
          <a:xfrm>
            <a:off x="990600" y="1828800"/>
            <a:ext cx="7010400" cy="4114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Rectangle 68"/>
          <p:cNvSpPr/>
          <p:nvPr/>
        </p:nvSpPr>
        <p:spPr>
          <a:xfrm>
            <a:off x="1295400" y="2895600"/>
            <a:ext cx="12192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Rectangle 69"/>
          <p:cNvSpPr/>
          <p:nvPr/>
        </p:nvSpPr>
        <p:spPr>
          <a:xfrm>
            <a:off x="1295400" y="4453354"/>
            <a:ext cx="1211036" cy="6218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TextBox 91"/>
          <p:cNvSpPr txBox="1">
            <a:spLocks noChangeArrowheads="1"/>
          </p:cNvSpPr>
          <p:nvPr/>
        </p:nvSpPr>
        <p:spPr bwMode="auto">
          <a:xfrm>
            <a:off x="6781800" y="3048000"/>
            <a:ext cx="762000" cy="369332"/>
          </a:xfrm>
          <a:prstGeom prst="rect">
            <a:avLst/>
          </a:prstGeom>
          <a:noFill/>
          <a:ln w="9525">
            <a:noFill/>
            <a:miter lim="800000"/>
            <a:headEnd/>
            <a:tailEnd/>
          </a:ln>
        </p:spPr>
        <p:txBody>
          <a:bodyPr wrap="square">
            <a:spAutoFit/>
          </a:bodyPr>
          <a:lstStyle/>
          <a:p>
            <a:r>
              <a:rPr lang="en-US" b="1" dirty="0"/>
              <a:t>water</a:t>
            </a:r>
          </a:p>
        </p:txBody>
      </p:sp>
      <p:sp>
        <p:nvSpPr>
          <p:cNvPr id="72" name="TextBox 106"/>
          <p:cNvSpPr txBox="1">
            <a:spLocks noChangeArrowheads="1"/>
          </p:cNvSpPr>
          <p:nvPr/>
        </p:nvSpPr>
        <p:spPr bwMode="auto">
          <a:xfrm>
            <a:off x="6705600" y="4191000"/>
            <a:ext cx="1066800" cy="584775"/>
          </a:xfrm>
          <a:prstGeom prst="rect">
            <a:avLst/>
          </a:prstGeom>
          <a:noFill/>
          <a:ln w="9525">
            <a:noFill/>
            <a:miter lim="800000"/>
            <a:headEnd/>
            <a:tailEnd/>
          </a:ln>
        </p:spPr>
        <p:txBody>
          <a:bodyPr wrap="square">
            <a:spAutoFit/>
          </a:bodyPr>
          <a:lstStyle/>
          <a:p>
            <a:r>
              <a:rPr lang="en-US" sz="1600" b="1" dirty="0"/>
              <a:t>carbon dioxide</a:t>
            </a:r>
          </a:p>
        </p:txBody>
      </p:sp>
      <p:sp>
        <p:nvSpPr>
          <p:cNvPr id="74" name="TextBox 110"/>
          <p:cNvSpPr txBox="1">
            <a:spLocks noChangeArrowheads="1"/>
          </p:cNvSpPr>
          <p:nvPr/>
        </p:nvSpPr>
        <p:spPr bwMode="auto">
          <a:xfrm>
            <a:off x="1447800" y="3276600"/>
            <a:ext cx="914400" cy="338554"/>
          </a:xfrm>
          <a:prstGeom prst="rect">
            <a:avLst/>
          </a:prstGeom>
          <a:noFill/>
          <a:ln w="9525">
            <a:noFill/>
            <a:miter lim="800000"/>
            <a:headEnd/>
            <a:tailEnd/>
          </a:ln>
        </p:spPr>
        <p:txBody>
          <a:bodyPr wrap="square">
            <a:spAutoFit/>
          </a:bodyPr>
          <a:lstStyle/>
          <a:p>
            <a:r>
              <a:rPr lang="en-US" sz="1600" b="1" dirty="0"/>
              <a:t>Glucose</a:t>
            </a:r>
          </a:p>
        </p:txBody>
      </p:sp>
      <p:sp>
        <p:nvSpPr>
          <p:cNvPr id="75" name="TextBox 116"/>
          <p:cNvSpPr txBox="1">
            <a:spLocks noChangeArrowheads="1"/>
          </p:cNvSpPr>
          <p:nvPr/>
        </p:nvSpPr>
        <p:spPr bwMode="auto">
          <a:xfrm>
            <a:off x="1524000" y="4419600"/>
            <a:ext cx="838199" cy="338554"/>
          </a:xfrm>
          <a:prstGeom prst="rect">
            <a:avLst/>
          </a:prstGeom>
          <a:noFill/>
          <a:ln w="9525">
            <a:noFill/>
            <a:miter lim="800000"/>
            <a:headEnd/>
            <a:tailEnd/>
          </a:ln>
        </p:spPr>
        <p:txBody>
          <a:bodyPr wrap="square">
            <a:spAutoFit/>
          </a:bodyPr>
          <a:lstStyle/>
          <a:p>
            <a:r>
              <a:rPr lang="en-US" sz="1600" b="1" dirty="0"/>
              <a:t>oxygen</a:t>
            </a:r>
          </a:p>
        </p:txBody>
      </p:sp>
      <p:sp>
        <p:nvSpPr>
          <p:cNvPr id="76" name="TextBox 89"/>
          <p:cNvSpPr txBox="1">
            <a:spLocks noChangeArrowheads="1"/>
          </p:cNvSpPr>
          <p:nvPr/>
        </p:nvSpPr>
        <p:spPr bwMode="auto">
          <a:xfrm>
            <a:off x="6553200" y="4724400"/>
            <a:ext cx="1295400" cy="261610"/>
          </a:xfrm>
          <a:prstGeom prst="rect">
            <a:avLst/>
          </a:prstGeom>
          <a:noFill/>
          <a:ln w="9525">
            <a:noFill/>
            <a:miter lim="800000"/>
            <a:headEnd/>
            <a:tailEnd/>
          </a:ln>
        </p:spPr>
        <p:txBody>
          <a:bodyPr wrap="square">
            <a:spAutoFit/>
          </a:bodyPr>
          <a:lstStyle/>
          <a:p>
            <a:r>
              <a:rPr lang="en-US" sz="1100" dirty="0"/>
              <a:t>(From </a:t>
            </a:r>
            <a:r>
              <a:rPr lang="en-US" sz="1100" dirty="0" smtClean="0"/>
              <a:t>cells to air)</a:t>
            </a:r>
            <a:endParaRPr lang="en-US" sz="1100" dirty="0"/>
          </a:p>
        </p:txBody>
      </p:sp>
      <p:sp>
        <p:nvSpPr>
          <p:cNvPr id="77" name="TextBox 90"/>
          <p:cNvSpPr txBox="1">
            <a:spLocks noChangeArrowheads="1"/>
          </p:cNvSpPr>
          <p:nvPr/>
        </p:nvSpPr>
        <p:spPr bwMode="auto">
          <a:xfrm>
            <a:off x="6629400" y="3352800"/>
            <a:ext cx="1219200" cy="261610"/>
          </a:xfrm>
          <a:prstGeom prst="rect">
            <a:avLst/>
          </a:prstGeom>
          <a:noFill/>
          <a:ln w="9525">
            <a:noFill/>
            <a:miter lim="800000"/>
            <a:headEnd/>
            <a:tailEnd/>
          </a:ln>
        </p:spPr>
        <p:txBody>
          <a:bodyPr wrap="square">
            <a:spAutoFit/>
          </a:bodyPr>
          <a:lstStyle/>
          <a:p>
            <a:r>
              <a:rPr lang="en-US" sz="1100" dirty="0" smtClean="0"/>
              <a:t>(from cells to air)</a:t>
            </a:r>
            <a:endParaRPr lang="en-US" sz="1100" dirty="0"/>
          </a:p>
        </p:txBody>
      </p:sp>
      <p:sp>
        <p:nvSpPr>
          <p:cNvPr id="78" name="TextBox 92"/>
          <p:cNvSpPr txBox="1">
            <a:spLocks noChangeArrowheads="1"/>
          </p:cNvSpPr>
          <p:nvPr/>
        </p:nvSpPr>
        <p:spPr bwMode="auto">
          <a:xfrm>
            <a:off x="1295400" y="4681954"/>
            <a:ext cx="1295400" cy="261610"/>
          </a:xfrm>
          <a:prstGeom prst="rect">
            <a:avLst/>
          </a:prstGeom>
          <a:noFill/>
          <a:ln w="9525">
            <a:noFill/>
            <a:miter lim="800000"/>
            <a:headEnd/>
            <a:tailEnd/>
          </a:ln>
        </p:spPr>
        <p:txBody>
          <a:bodyPr wrap="square">
            <a:spAutoFit/>
          </a:bodyPr>
          <a:lstStyle/>
          <a:p>
            <a:r>
              <a:rPr lang="en-US" sz="1100" dirty="0"/>
              <a:t>(From </a:t>
            </a:r>
            <a:r>
              <a:rPr lang="en-US" sz="1100" dirty="0" smtClean="0"/>
              <a:t>air to cells)</a:t>
            </a:r>
            <a:endParaRPr lang="en-US" sz="1100" dirty="0"/>
          </a:p>
        </p:txBody>
      </p:sp>
      <p:sp>
        <p:nvSpPr>
          <p:cNvPr id="79" name="TextBox 93"/>
          <p:cNvSpPr txBox="1">
            <a:spLocks noChangeArrowheads="1"/>
          </p:cNvSpPr>
          <p:nvPr/>
        </p:nvSpPr>
        <p:spPr bwMode="auto">
          <a:xfrm>
            <a:off x="1364116" y="3581400"/>
            <a:ext cx="1150484" cy="600164"/>
          </a:xfrm>
          <a:prstGeom prst="rect">
            <a:avLst/>
          </a:prstGeom>
          <a:noFill/>
          <a:ln w="9525">
            <a:noFill/>
            <a:miter lim="800000"/>
            <a:headEnd/>
            <a:tailEnd/>
          </a:ln>
        </p:spPr>
        <p:txBody>
          <a:bodyPr wrap="square">
            <a:spAutoFit/>
          </a:bodyPr>
          <a:lstStyle/>
          <a:p>
            <a:r>
              <a:rPr lang="en-US" sz="1100" dirty="0" smtClean="0"/>
              <a:t>(already Inside the tree from photosynthesis)</a:t>
            </a:r>
            <a:endParaRPr lang="en-US" sz="1100" dirty="0"/>
          </a:p>
        </p:txBody>
      </p:sp>
      <p:pic>
        <p:nvPicPr>
          <p:cNvPr id="84" name="Picture 2" descr="Tree1"/>
          <p:cNvPicPr>
            <a:picLocks noChangeAspect="1" noChangeArrowheads="1"/>
          </p:cNvPicPr>
          <p:nvPr/>
        </p:nvPicPr>
        <p:blipFill>
          <a:blip r:embed="rId3" cstate="print">
            <a:lum bright="6000" contrast="-4000"/>
          </a:blip>
          <a:srcRect/>
          <a:stretch>
            <a:fillRect/>
          </a:stretch>
        </p:blipFill>
        <p:spPr bwMode="auto">
          <a:xfrm>
            <a:off x="3281065" y="3124200"/>
            <a:ext cx="2169352" cy="1828800"/>
          </a:xfrm>
          <a:prstGeom prst="rect">
            <a:avLst/>
          </a:prstGeom>
          <a:noFill/>
          <a:ln w="9525">
            <a:noFill/>
            <a:miter lim="800000"/>
            <a:headEnd/>
            <a:tailEnd/>
          </a:ln>
        </p:spPr>
      </p:pic>
    </p:spTree>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2"/>
          <p:cNvSpPr>
            <a:spLocks noChangeArrowheads="1"/>
          </p:cNvSpPr>
          <p:nvPr/>
        </p:nvSpPr>
        <p:spPr bwMode="auto">
          <a:xfrm>
            <a:off x="2743200" y="2514600"/>
            <a:ext cx="3733800" cy="3048000"/>
          </a:xfrm>
          <a:prstGeom prst="rightArrow">
            <a:avLst>
              <a:gd name="adj1" fmla="val 75926"/>
              <a:gd name="adj2" fmla="val 37495"/>
            </a:avLst>
          </a:prstGeom>
          <a:noFill/>
          <a:ln w="38100">
            <a:solidFill>
              <a:srgbClr val="003300"/>
            </a:solidFill>
            <a:round/>
            <a:headEnd/>
            <a:tailEnd/>
          </a:ln>
        </p:spPr>
        <p:txBody>
          <a:bodyPr/>
          <a:lstStyle/>
          <a:p>
            <a:endParaRPr lang="en-US">
              <a:latin typeface="Calibri" pitchFamily="34" charset="0"/>
            </a:endParaRPr>
          </a:p>
        </p:txBody>
      </p:sp>
      <p:sp>
        <p:nvSpPr>
          <p:cNvPr id="23" name="Rectangle 22"/>
          <p:cNvSpPr/>
          <p:nvPr/>
        </p:nvSpPr>
        <p:spPr>
          <a:xfrm>
            <a:off x="914400" y="1981200"/>
            <a:ext cx="7162800" cy="38862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1" name="TextBox 102"/>
          <p:cNvSpPr txBox="1">
            <a:spLocks noChangeArrowheads="1"/>
          </p:cNvSpPr>
          <p:nvPr/>
        </p:nvSpPr>
        <p:spPr bwMode="auto">
          <a:xfrm>
            <a:off x="13944600" y="2009775"/>
            <a:ext cx="1098550" cy="276225"/>
          </a:xfrm>
          <a:prstGeom prst="rect">
            <a:avLst/>
          </a:prstGeom>
          <a:noFill/>
          <a:ln w="9525">
            <a:noFill/>
            <a:miter lim="800000"/>
            <a:headEnd/>
            <a:tailEnd/>
          </a:ln>
        </p:spPr>
        <p:txBody>
          <a:bodyPr wrap="none">
            <a:spAutoFit/>
          </a:bodyPr>
          <a:lstStyle/>
          <a:p>
            <a:r>
              <a:rPr lang="en-US" sz="1200"/>
              <a:t>Energy forms</a:t>
            </a:r>
          </a:p>
        </p:txBody>
      </p:sp>
      <p:sp>
        <p:nvSpPr>
          <p:cNvPr id="4133" name="TextBox 102"/>
          <p:cNvSpPr txBox="1">
            <a:spLocks noChangeArrowheads="1"/>
          </p:cNvSpPr>
          <p:nvPr/>
        </p:nvSpPr>
        <p:spPr bwMode="auto">
          <a:xfrm>
            <a:off x="15208250" y="2009775"/>
            <a:ext cx="1430338" cy="276225"/>
          </a:xfrm>
          <a:prstGeom prst="rect">
            <a:avLst/>
          </a:prstGeom>
          <a:noFill/>
          <a:ln w="9525">
            <a:noFill/>
            <a:miter lim="800000"/>
            <a:headEnd/>
            <a:tailEnd/>
          </a:ln>
        </p:spPr>
        <p:txBody>
          <a:bodyPr wrap="none">
            <a:spAutoFit/>
          </a:bodyPr>
          <a:lstStyle/>
          <a:p>
            <a:r>
              <a:rPr lang="en-US" sz="1200"/>
              <a:t>Energy movement</a:t>
            </a:r>
          </a:p>
        </p:txBody>
      </p:sp>
      <p:sp>
        <p:nvSpPr>
          <p:cNvPr id="93" name="Rectangle 92"/>
          <p:cNvSpPr/>
          <p:nvPr/>
        </p:nvSpPr>
        <p:spPr>
          <a:xfrm>
            <a:off x="15089188" y="2057400"/>
            <a:ext cx="152400" cy="1524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 name="Group 109"/>
          <p:cNvGrpSpPr>
            <a:grpSpLocks/>
          </p:cNvGrpSpPr>
          <p:nvPr/>
        </p:nvGrpSpPr>
        <p:grpSpPr bwMode="auto">
          <a:xfrm>
            <a:off x="15087600" y="2057400"/>
            <a:ext cx="152400" cy="152400"/>
            <a:chOff x="6019800" y="304800"/>
            <a:chExt cx="152400" cy="152401"/>
          </a:xfrm>
        </p:grpSpPr>
        <p:cxnSp>
          <p:nvCxnSpPr>
            <p:cNvPr id="122" name="Straight Connector 121"/>
            <p:cNvCxnSpPr/>
            <p:nvPr/>
          </p:nvCxnSpPr>
          <p:spPr>
            <a:xfrm rot="16200000" flipH="1">
              <a:off x="6019800" y="304801"/>
              <a:ext cx="152401"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6019800" y="304801"/>
              <a:ext cx="152401"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123"/>
          <p:cNvGrpSpPr>
            <a:grpSpLocks/>
          </p:cNvGrpSpPr>
          <p:nvPr/>
        </p:nvGrpSpPr>
        <p:grpSpPr bwMode="auto">
          <a:xfrm>
            <a:off x="13863638" y="2051050"/>
            <a:ext cx="157162" cy="158750"/>
            <a:chOff x="7848600" y="944563"/>
            <a:chExt cx="157163" cy="158750"/>
          </a:xfrm>
        </p:grpSpPr>
        <p:sp>
          <p:nvSpPr>
            <p:cNvPr id="125" name="Rectangle 124"/>
            <p:cNvSpPr/>
            <p:nvPr/>
          </p:nvSpPr>
          <p:spPr>
            <a:xfrm>
              <a:off x="7848600" y="944563"/>
              <a:ext cx="152401" cy="1524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4" name="Group 109"/>
            <p:cNvGrpSpPr>
              <a:grpSpLocks/>
            </p:cNvGrpSpPr>
            <p:nvPr/>
          </p:nvGrpSpPr>
          <p:grpSpPr bwMode="auto">
            <a:xfrm>
              <a:off x="7853364" y="950912"/>
              <a:ext cx="152400" cy="152400"/>
              <a:chOff x="6019801" y="304799"/>
              <a:chExt cx="152400" cy="152401"/>
            </a:xfrm>
          </p:grpSpPr>
          <p:cxnSp>
            <p:nvCxnSpPr>
              <p:cNvPr id="128" name="Straight Connector 127"/>
              <p:cNvCxnSpPr/>
              <p:nvPr/>
            </p:nvCxnSpPr>
            <p:spPr>
              <a:xfrm rot="16200000" flipH="1">
                <a:off x="6019799" y="304800"/>
                <a:ext cx="152401" cy="152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6019799" y="304800"/>
                <a:ext cx="152401" cy="152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141" name="TextBox 104"/>
          <p:cNvSpPr txBox="1">
            <a:spLocks noChangeArrowheads="1"/>
          </p:cNvSpPr>
          <p:nvPr/>
        </p:nvSpPr>
        <p:spPr bwMode="auto">
          <a:xfrm>
            <a:off x="14009688" y="2286000"/>
            <a:ext cx="1736725" cy="276225"/>
          </a:xfrm>
          <a:prstGeom prst="rect">
            <a:avLst/>
          </a:prstGeom>
          <a:noFill/>
          <a:ln w="9525">
            <a:noFill/>
            <a:miter lim="800000"/>
            <a:headEnd/>
            <a:tailEnd/>
          </a:ln>
        </p:spPr>
        <p:txBody>
          <a:bodyPr wrap="none">
            <a:spAutoFit/>
          </a:bodyPr>
          <a:lstStyle/>
          <a:p>
            <a:r>
              <a:rPr lang="en-US" sz="1200"/>
              <a:t>Energy Transformation</a:t>
            </a:r>
          </a:p>
        </p:txBody>
      </p:sp>
      <p:grpSp>
        <p:nvGrpSpPr>
          <p:cNvPr id="5" name="Group 136"/>
          <p:cNvGrpSpPr>
            <a:grpSpLocks/>
          </p:cNvGrpSpPr>
          <p:nvPr/>
        </p:nvGrpSpPr>
        <p:grpSpPr bwMode="auto">
          <a:xfrm>
            <a:off x="13890625" y="2352675"/>
            <a:ext cx="157163" cy="158750"/>
            <a:chOff x="7848600" y="944563"/>
            <a:chExt cx="157163" cy="158750"/>
          </a:xfrm>
        </p:grpSpPr>
        <p:sp>
          <p:nvSpPr>
            <p:cNvPr id="138" name="Rectangle 137"/>
            <p:cNvSpPr/>
            <p:nvPr/>
          </p:nvSpPr>
          <p:spPr>
            <a:xfrm>
              <a:off x="7848600" y="944563"/>
              <a:ext cx="152400" cy="1524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6" name="Group 109"/>
            <p:cNvGrpSpPr>
              <a:grpSpLocks/>
            </p:cNvGrpSpPr>
            <p:nvPr/>
          </p:nvGrpSpPr>
          <p:grpSpPr bwMode="auto">
            <a:xfrm>
              <a:off x="7853364" y="950912"/>
              <a:ext cx="152400" cy="152400"/>
              <a:chOff x="6019801" y="304799"/>
              <a:chExt cx="152400" cy="152401"/>
            </a:xfrm>
          </p:grpSpPr>
          <p:cxnSp>
            <p:nvCxnSpPr>
              <p:cNvPr id="140" name="Straight Connector 139"/>
              <p:cNvCxnSpPr/>
              <p:nvPr/>
            </p:nvCxnSpPr>
            <p:spPr>
              <a:xfrm rot="16200000" flipH="1">
                <a:off x="6019800" y="304801"/>
                <a:ext cx="152401"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6019800" y="304801"/>
                <a:ext cx="152401"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43" name="Straight Connector 142"/>
          <p:cNvCxnSpPr/>
          <p:nvPr/>
        </p:nvCxnSpPr>
        <p:spPr>
          <a:xfrm>
            <a:off x="609600" y="7620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066800" y="228600"/>
            <a:ext cx="6858000" cy="461665"/>
          </a:xfrm>
          <a:prstGeom prst="rect">
            <a:avLst/>
          </a:prstGeom>
          <a:noFill/>
        </p:spPr>
        <p:txBody>
          <a:bodyPr wrap="square" rtlCol="0">
            <a:spAutoFit/>
          </a:bodyPr>
          <a:lstStyle/>
          <a:p>
            <a:r>
              <a:rPr lang="en-US" sz="2400" b="1" dirty="0" smtClean="0"/>
              <a:t>Movement of atoms during respiration</a:t>
            </a:r>
            <a:endParaRPr lang="en-US" sz="2400" b="1" dirty="0"/>
          </a:p>
        </p:txBody>
      </p:sp>
      <p:pic>
        <p:nvPicPr>
          <p:cNvPr id="95" name="Picture 2" descr="C:\Users\zhanli\AppData\Local\Temp\SNAGHTML6988ff.PNG"/>
          <p:cNvPicPr>
            <a:picLocks noChangeAspect="1" noChangeArrowheads="1"/>
          </p:cNvPicPr>
          <p:nvPr/>
        </p:nvPicPr>
        <p:blipFill>
          <a:blip r:embed="rId3" cstate="print"/>
          <a:srcRect/>
          <a:stretch>
            <a:fillRect/>
          </a:stretch>
        </p:blipFill>
        <p:spPr bwMode="auto">
          <a:xfrm>
            <a:off x="1447800" y="1219200"/>
            <a:ext cx="5791200" cy="609600"/>
          </a:xfrm>
          <a:prstGeom prst="rect">
            <a:avLst/>
          </a:prstGeom>
          <a:noFill/>
        </p:spPr>
      </p:pic>
      <p:sp>
        <p:nvSpPr>
          <p:cNvPr id="53" name="Rectangle 52"/>
          <p:cNvSpPr/>
          <p:nvPr/>
        </p:nvSpPr>
        <p:spPr>
          <a:xfrm>
            <a:off x="1066800" y="3048000"/>
            <a:ext cx="14478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TextBox 91"/>
          <p:cNvSpPr txBox="1">
            <a:spLocks noChangeArrowheads="1"/>
          </p:cNvSpPr>
          <p:nvPr/>
        </p:nvSpPr>
        <p:spPr bwMode="auto">
          <a:xfrm>
            <a:off x="6781799" y="2971799"/>
            <a:ext cx="763588" cy="369888"/>
          </a:xfrm>
          <a:prstGeom prst="rect">
            <a:avLst/>
          </a:prstGeom>
          <a:noFill/>
          <a:ln w="9525">
            <a:noFill/>
            <a:miter lim="800000"/>
            <a:headEnd/>
            <a:tailEnd/>
          </a:ln>
        </p:spPr>
        <p:txBody>
          <a:bodyPr>
            <a:spAutoFit/>
          </a:bodyPr>
          <a:lstStyle/>
          <a:p>
            <a:r>
              <a:rPr lang="en-US" b="1" dirty="0"/>
              <a:t> H</a:t>
            </a:r>
            <a:r>
              <a:rPr lang="en-US" b="1" baseline="-25000" dirty="0"/>
              <a:t>2</a:t>
            </a:r>
            <a:r>
              <a:rPr lang="en-US" b="1" dirty="0"/>
              <a:t>O </a:t>
            </a:r>
          </a:p>
        </p:txBody>
      </p:sp>
      <p:pic>
        <p:nvPicPr>
          <p:cNvPr id="55" name="Picture 54"/>
          <p:cNvPicPr>
            <a:picLocks noChangeAspect="1"/>
          </p:cNvPicPr>
          <p:nvPr/>
        </p:nvPicPr>
        <p:blipFill>
          <a:blip r:embed="rId4"/>
          <a:stretch>
            <a:fillRect/>
          </a:stretch>
        </p:blipFill>
        <p:spPr>
          <a:xfrm>
            <a:off x="6629400" y="3352800"/>
            <a:ext cx="447040" cy="304800"/>
          </a:xfrm>
          <a:prstGeom prst="rect">
            <a:avLst/>
          </a:prstGeom>
        </p:spPr>
      </p:pic>
      <p:pic>
        <p:nvPicPr>
          <p:cNvPr id="56" name="Picture 55"/>
          <p:cNvPicPr>
            <a:picLocks noChangeAspect="1"/>
          </p:cNvPicPr>
          <p:nvPr/>
        </p:nvPicPr>
        <p:blipFill>
          <a:blip r:embed="rId4"/>
          <a:stretch>
            <a:fillRect/>
          </a:stretch>
        </p:blipFill>
        <p:spPr>
          <a:xfrm>
            <a:off x="7010400" y="3429000"/>
            <a:ext cx="447040" cy="304800"/>
          </a:xfrm>
          <a:prstGeom prst="rect">
            <a:avLst/>
          </a:prstGeom>
        </p:spPr>
      </p:pic>
      <p:pic>
        <p:nvPicPr>
          <p:cNvPr id="57" name="Picture 56"/>
          <p:cNvPicPr>
            <a:picLocks noChangeAspect="1"/>
          </p:cNvPicPr>
          <p:nvPr/>
        </p:nvPicPr>
        <p:blipFill>
          <a:blip r:embed="rId4"/>
          <a:stretch>
            <a:fillRect/>
          </a:stretch>
        </p:blipFill>
        <p:spPr>
          <a:xfrm>
            <a:off x="6705600" y="3581400"/>
            <a:ext cx="447040" cy="304800"/>
          </a:xfrm>
          <a:prstGeom prst="rect">
            <a:avLst/>
          </a:prstGeom>
        </p:spPr>
      </p:pic>
      <p:pic>
        <p:nvPicPr>
          <p:cNvPr id="58" name="Picture 57"/>
          <p:cNvPicPr>
            <a:picLocks noChangeAspect="1"/>
          </p:cNvPicPr>
          <p:nvPr/>
        </p:nvPicPr>
        <p:blipFill>
          <a:blip r:embed="rId4"/>
          <a:stretch>
            <a:fillRect/>
          </a:stretch>
        </p:blipFill>
        <p:spPr>
          <a:xfrm>
            <a:off x="7467600" y="3733800"/>
            <a:ext cx="447040" cy="304800"/>
          </a:xfrm>
          <a:prstGeom prst="rect">
            <a:avLst/>
          </a:prstGeom>
        </p:spPr>
      </p:pic>
      <p:pic>
        <p:nvPicPr>
          <p:cNvPr id="59" name="Picture 58"/>
          <p:cNvPicPr>
            <a:picLocks noChangeAspect="1"/>
          </p:cNvPicPr>
          <p:nvPr/>
        </p:nvPicPr>
        <p:blipFill>
          <a:blip r:embed="rId4"/>
          <a:stretch>
            <a:fillRect/>
          </a:stretch>
        </p:blipFill>
        <p:spPr>
          <a:xfrm>
            <a:off x="7467600" y="3429000"/>
            <a:ext cx="447040" cy="304800"/>
          </a:xfrm>
          <a:prstGeom prst="rect">
            <a:avLst/>
          </a:prstGeom>
        </p:spPr>
      </p:pic>
      <p:pic>
        <p:nvPicPr>
          <p:cNvPr id="60" name="Picture 59"/>
          <p:cNvPicPr>
            <a:picLocks noChangeAspect="1"/>
          </p:cNvPicPr>
          <p:nvPr/>
        </p:nvPicPr>
        <p:blipFill>
          <a:blip r:embed="rId4"/>
          <a:stretch>
            <a:fillRect/>
          </a:stretch>
        </p:blipFill>
        <p:spPr>
          <a:xfrm>
            <a:off x="7391400" y="3124200"/>
            <a:ext cx="447040" cy="304800"/>
          </a:xfrm>
          <a:prstGeom prst="rect">
            <a:avLst/>
          </a:prstGeom>
        </p:spPr>
      </p:pic>
      <p:sp>
        <p:nvSpPr>
          <p:cNvPr id="61" name="Rectangle 60"/>
          <p:cNvSpPr/>
          <p:nvPr/>
        </p:nvSpPr>
        <p:spPr>
          <a:xfrm>
            <a:off x="6629400" y="3048000"/>
            <a:ext cx="1447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TextBox 71"/>
          <p:cNvSpPr txBox="1">
            <a:spLocks noChangeArrowheads="1"/>
          </p:cNvSpPr>
          <p:nvPr/>
        </p:nvSpPr>
        <p:spPr bwMode="auto">
          <a:xfrm>
            <a:off x="1143000" y="3048000"/>
            <a:ext cx="1354138" cy="369888"/>
          </a:xfrm>
          <a:prstGeom prst="rect">
            <a:avLst/>
          </a:prstGeom>
          <a:noFill/>
          <a:ln w="9525">
            <a:noFill/>
            <a:miter lim="800000"/>
            <a:headEnd/>
            <a:tailEnd/>
          </a:ln>
        </p:spPr>
        <p:txBody>
          <a:bodyPr>
            <a:spAutoFit/>
          </a:bodyPr>
          <a:lstStyle/>
          <a:p>
            <a:pPr algn="ctr"/>
            <a:r>
              <a:rPr lang="en-US" b="1" dirty="0" smtClean="0"/>
              <a:t>C</a:t>
            </a:r>
            <a:r>
              <a:rPr lang="en-US" b="1" baseline="-25000" dirty="0" smtClean="0"/>
              <a:t>6</a:t>
            </a:r>
            <a:r>
              <a:rPr lang="en-US" b="1" dirty="0" smtClean="0"/>
              <a:t>H</a:t>
            </a:r>
            <a:r>
              <a:rPr lang="en-US" b="1" baseline="-25000" dirty="0" smtClean="0"/>
              <a:t>12</a:t>
            </a:r>
            <a:r>
              <a:rPr lang="en-US" b="1" dirty="0" smtClean="0"/>
              <a:t>O</a:t>
            </a:r>
            <a:r>
              <a:rPr lang="en-US" b="1" baseline="-25000" dirty="0" smtClean="0"/>
              <a:t>6</a:t>
            </a:r>
            <a:endParaRPr lang="en-US" b="1" baseline="-25000" dirty="0"/>
          </a:p>
        </p:txBody>
      </p:sp>
      <p:pic>
        <p:nvPicPr>
          <p:cNvPr id="63" name="Picture 62"/>
          <p:cNvPicPr>
            <a:picLocks noChangeAspect="1"/>
          </p:cNvPicPr>
          <p:nvPr/>
        </p:nvPicPr>
        <p:blipFill>
          <a:blip r:embed="rId5"/>
          <a:stretch>
            <a:fillRect/>
          </a:stretch>
        </p:blipFill>
        <p:spPr>
          <a:xfrm>
            <a:off x="1371600" y="3429000"/>
            <a:ext cx="850900" cy="576068"/>
          </a:xfrm>
          <a:prstGeom prst="rect">
            <a:avLst/>
          </a:prstGeom>
        </p:spPr>
      </p:pic>
      <p:sp>
        <p:nvSpPr>
          <p:cNvPr id="64" name="Rectangle 63"/>
          <p:cNvSpPr/>
          <p:nvPr/>
        </p:nvSpPr>
        <p:spPr>
          <a:xfrm>
            <a:off x="1066800" y="4419600"/>
            <a:ext cx="1565275"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TextBox 98"/>
          <p:cNvSpPr txBox="1">
            <a:spLocks noChangeArrowheads="1"/>
          </p:cNvSpPr>
          <p:nvPr/>
        </p:nvSpPr>
        <p:spPr bwMode="auto">
          <a:xfrm>
            <a:off x="1692275" y="4419600"/>
            <a:ext cx="441325" cy="338138"/>
          </a:xfrm>
          <a:prstGeom prst="rect">
            <a:avLst/>
          </a:prstGeom>
          <a:noFill/>
          <a:ln w="9525">
            <a:noFill/>
            <a:miter lim="800000"/>
            <a:headEnd/>
            <a:tailEnd/>
          </a:ln>
        </p:spPr>
        <p:txBody>
          <a:bodyPr>
            <a:spAutoFit/>
          </a:bodyPr>
          <a:lstStyle/>
          <a:p>
            <a:r>
              <a:rPr lang="en-US" sz="1600" b="1" dirty="0"/>
              <a:t>O</a:t>
            </a:r>
            <a:r>
              <a:rPr lang="en-US" b="1" baseline="-25000" dirty="0"/>
              <a:t>2</a:t>
            </a:r>
          </a:p>
        </p:txBody>
      </p:sp>
      <p:pic>
        <p:nvPicPr>
          <p:cNvPr id="66" name="Picture 65"/>
          <p:cNvPicPr>
            <a:picLocks noChangeAspect="1"/>
          </p:cNvPicPr>
          <p:nvPr/>
        </p:nvPicPr>
        <p:blipFill>
          <a:blip r:embed="rId6"/>
          <a:stretch>
            <a:fillRect/>
          </a:stretch>
        </p:blipFill>
        <p:spPr>
          <a:xfrm>
            <a:off x="1260231" y="4572000"/>
            <a:ext cx="187569" cy="304800"/>
          </a:xfrm>
          <a:prstGeom prst="rect">
            <a:avLst/>
          </a:prstGeom>
        </p:spPr>
      </p:pic>
      <p:pic>
        <p:nvPicPr>
          <p:cNvPr id="67" name="Picture 66"/>
          <p:cNvPicPr>
            <a:picLocks noChangeAspect="1"/>
          </p:cNvPicPr>
          <p:nvPr/>
        </p:nvPicPr>
        <p:blipFill>
          <a:blip r:embed="rId6"/>
          <a:stretch>
            <a:fillRect/>
          </a:stretch>
        </p:blipFill>
        <p:spPr>
          <a:xfrm>
            <a:off x="2286000" y="4572000"/>
            <a:ext cx="187569" cy="304800"/>
          </a:xfrm>
          <a:prstGeom prst="rect">
            <a:avLst/>
          </a:prstGeom>
        </p:spPr>
      </p:pic>
      <p:pic>
        <p:nvPicPr>
          <p:cNvPr id="68" name="Picture 67"/>
          <p:cNvPicPr>
            <a:picLocks noChangeAspect="1"/>
          </p:cNvPicPr>
          <p:nvPr/>
        </p:nvPicPr>
        <p:blipFill>
          <a:blip r:embed="rId6"/>
          <a:stretch>
            <a:fillRect/>
          </a:stretch>
        </p:blipFill>
        <p:spPr>
          <a:xfrm>
            <a:off x="2057400" y="4724400"/>
            <a:ext cx="187569" cy="304800"/>
          </a:xfrm>
          <a:prstGeom prst="rect">
            <a:avLst/>
          </a:prstGeom>
        </p:spPr>
      </p:pic>
      <p:pic>
        <p:nvPicPr>
          <p:cNvPr id="69" name="Picture 68"/>
          <p:cNvPicPr>
            <a:picLocks noChangeAspect="1"/>
          </p:cNvPicPr>
          <p:nvPr/>
        </p:nvPicPr>
        <p:blipFill>
          <a:blip r:embed="rId6"/>
          <a:stretch>
            <a:fillRect/>
          </a:stretch>
        </p:blipFill>
        <p:spPr>
          <a:xfrm>
            <a:off x="2362200" y="4953000"/>
            <a:ext cx="187569" cy="304800"/>
          </a:xfrm>
          <a:prstGeom prst="rect">
            <a:avLst/>
          </a:prstGeom>
        </p:spPr>
      </p:pic>
      <p:pic>
        <p:nvPicPr>
          <p:cNvPr id="70" name="Picture 69"/>
          <p:cNvPicPr>
            <a:picLocks noChangeAspect="1"/>
          </p:cNvPicPr>
          <p:nvPr/>
        </p:nvPicPr>
        <p:blipFill>
          <a:blip r:embed="rId6"/>
          <a:stretch>
            <a:fillRect/>
          </a:stretch>
        </p:blipFill>
        <p:spPr>
          <a:xfrm>
            <a:off x="1828800" y="4876800"/>
            <a:ext cx="187569" cy="304800"/>
          </a:xfrm>
          <a:prstGeom prst="rect">
            <a:avLst/>
          </a:prstGeom>
        </p:spPr>
      </p:pic>
      <p:pic>
        <p:nvPicPr>
          <p:cNvPr id="71" name="Picture 70"/>
          <p:cNvPicPr>
            <a:picLocks noChangeAspect="1"/>
          </p:cNvPicPr>
          <p:nvPr/>
        </p:nvPicPr>
        <p:blipFill>
          <a:blip r:embed="rId6"/>
          <a:stretch>
            <a:fillRect/>
          </a:stretch>
        </p:blipFill>
        <p:spPr>
          <a:xfrm>
            <a:off x="1524000" y="4876800"/>
            <a:ext cx="187569" cy="304800"/>
          </a:xfrm>
          <a:prstGeom prst="rect">
            <a:avLst/>
          </a:prstGeom>
        </p:spPr>
      </p:pic>
      <p:sp>
        <p:nvSpPr>
          <p:cNvPr id="72" name="Rectangle 71"/>
          <p:cNvSpPr/>
          <p:nvPr/>
        </p:nvSpPr>
        <p:spPr>
          <a:xfrm>
            <a:off x="6553200" y="4419600"/>
            <a:ext cx="1447800" cy="990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 name="TextBox 106"/>
          <p:cNvSpPr txBox="1">
            <a:spLocks noChangeArrowheads="1"/>
          </p:cNvSpPr>
          <p:nvPr/>
        </p:nvSpPr>
        <p:spPr bwMode="auto">
          <a:xfrm>
            <a:off x="6934200" y="4419601"/>
            <a:ext cx="592138" cy="338138"/>
          </a:xfrm>
          <a:prstGeom prst="rect">
            <a:avLst/>
          </a:prstGeom>
          <a:noFill/>
          <a:ln w="9525">
            <a:noFill/>
            <a:miter lim="800000"/>
            <a:headEnd/>
            <a:tailEnd/>
          </a:ln>
        </p:spPr>
        <p:txBody>
          <a:bodyPr>
            <a:spAutoFit/>
          </a:bodyPr>
          <a:lstStyle/>
          <a:p>
            <a:r>
              <a:rPr lang="en-US" sz="1600" b="1" dirty="0"/>
              <a:t>CO</a:t>
            </a:r>
            <a:r>
              <a:rPr lang="en-US" sz="1600" b="1" baseline="-25000" dirty="0"/>
              <a:t>2</a:t>
            </a:r>
          </a:p>
        </p:txBody>
      </p:sp>
      <p:pic>
        <p:nvPicPr>
          <p:cNvPr id="74" name="Picture 73"/>
          <p:cNvPicPr>
            <a:picLocks noChangeAspect="1"/>
          </p:cNvPicPr>
          <p:nvPr/>
        </p:nvPicPr>
        <p:blipFill>
          <a:blip r:embed="rId7"/>
          <a:stretch>
            <a:fillRect/>
          </a:stretch>
        </p:blipFill>
        <p:spPr>
          <a:xfrm>
            <a:off x="6705600" y="4724402"/>
            <a:ext cx="512276" cy="288247"/>
          </a:xfrm>
          <a:prstGeom prst="rect">
            <a:avLst/>
          </a:prstGeom>
        </p:spPr>
      </p:pic>
      <p:pic>
        <p:nvPicPr>
          <p:cNvPr id="75" name="Picture 74"/>
          <p:cNvPicPr>
            <a:picLocks noChangeAspect="1"/>
          </p:cNvPicPr>
          <p:nvPr/>
        </p:nvPicPr>
        <p:blipFill>
          <a:blip r:embed="rId7"/>
          <a:stretch>
            <a:fillRect/>
          </a:stretch>
        </p:blipFill>
        <p:spPr>
          <a:xfrm>
            <a:off x="6858000" y="4876802"/>
            <a:ext cx="512276" cy="288247"/>
          </a:xfrm>
          <a:prstGeom prst="rect">
            <a:avLst/>
          </a:prstGeom>
        </p:spPr>
      </p:pic>
      <p:pic>
        <p:nvPicPr>
          <p:cNvPr id="76" name="Picture 75"/>
          <p:cNvPicPr>
            <a:picLocks noChangeAspect="1"/>
          </p:cNvPicPr>
          <p:nvPr/>
        </p:nvPicPr>
        <p:blipFill>
          <a:blip r:embed="rId7"/>
          <a:stretch>
            <a:fillRect/>
          </a:stretch>
        </p:blipFill>
        <p:spPr>
          <a:xfrm>
            <a:off x="6629400" y="5029202"/>
            <a:ext cx="512276" cy="288247"/>
          </a:xfrm>
          <a:prstGeom prst="rect">
            <a:avLst/>
          </a:prstGeom>
        </p:spPr>
      </p:pic>
      <p:pic>
        <p:nvPicPr>
          <p:cNvPr id="77" name="Picture 76"/>
          <p:cNvPicPr>
            <a:picLocks noChangeAspect="1"/>
          </p:cNvPicPr>
          <p:nvPr/>
        </p:nvPicPr>
        <p:blipFill>
          <a:blip r:embed="rId7"/>
          <a:stretch>
            <a:fillRect/>
          </a:stretch>
        </p:blipFill>
        <p:spPr>
          <a:xfrm>
            <a:off x="7391400" y="5029202"/>
            <a:ext cx="512276" cy="288247"/>
          </a:xfrm>
          <a:prstGeom prst="rect">
            <a:avLst/>
          </a:prstGeom>
        </p:spPr>
      </p:pic>
      <p:pic>
        <p:nvPicPr>
          <p:cNvPr id="78" name="Picture 77"/>
          <p:cNvPicPr>
            <a:picLocks noChangeAspect="1"/>
          </p:cNvPicPr>
          <p:nvPr/>
        </p:nvPicPr>
        <p:blipFill>
          <a:blip r:embed="rId7"/>
          <a:stretch>
            <a:fillRect/>
          </a:stretch>
        </p:blipFill>
        <p:spPr>
          <a:xfrm>
            <a:off x="7391400" y="4495802"/>
            <a:ext cx="512276" cy="288247"/>
          </a:xfrm>
          <a:prstGeom prst="rect">
            <a:avLst/>
          </a:prstGeom>
        </p:spPr>
      </p:pic>
      <p:pic>
        <p:nvPicPr>
          <p:cNvPr id="79" name="Picture 78"/>
          <p:cNvPicPr>
            <a:picLocks noChangeAspect="1"/>
          </p:cNvPicPr>
          <p:nvPr/>
        </p:nvPicPr>
        <p:blipFill>
          <a:blip r:embed="rId7"/>
          <a:stretch>
            <a:fillRect/>
          </a:stretch>
        </p:blipFill>
        <p:spPr>
          <a:xfrm>
            <a:off x="7391400" y="4724402"/>
            <a:ext cx="512276" cy="288247"/>
          </a:xfrm>
          <a:prstGeom prst="rect">
            <a:avLst/>
          </a:prstGeom>
        </p:spPr>
      </p:pic>
    </p:spTree>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BTB Colors</a:t>
            </a:r>
            <a:endParaRPr lang="en-US" dirty="0"/>
          </a:p>
        </p:txBody>
      </p:sp>
      <p:pic>
        <p:nvPicPr>
          <p:cNvPr id="4" name="Content Placeholder 3" descr="BTB Spectrum 004.JPG"/>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2714687612"/>
      </p:ext>
    </p:extLst>
  </p:cSld>
  <p:clrMapOvr>
    <a:masterClrMapping/>
  </p:clrMapOvr>
  <p:transition xmlns:p14="http://schemas.microsoft.com/office/powerpoint/2010/main">
    <p:checke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Record your observations of color change here.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60412755"/>
              </p:ext>
            </p:extLst>
          </p:nvPr>
        </p:nvGraphicFramePr>
        <p:xfrm>
          <a:off x="457200" y="1828799"/>
          <a:ext cx="8229600" cy="4800598"/>
        </p:xfrm>
        <a:graphic>
          <a:graphicData uri="http://schemas.openxmlformats.org/drawingml/2006/table">
            <a:tbl>
              <a:tblPr/>
              <a:tblGrid>
                <a:gridCol w="410966"/>
                <a:gridCol w="1777429"/>
                <a:gridCol w="1818526"/>
                <a:gridCol w="2013735"/>
                <a:gridCol w="2208944"/>
              </a:tblGrid>
              <a:tr h="662033">
                <a:tc>
                  <a:txBody>
                    <a:bodyPr/>
                    <a:lstStyle/>
                    <a:p>
                      <a:pPr algn="l" fontAlgn="ctr"/>
                      <a:r>
                        <a:rPr lang="en-US" sz="1500" b="0" i="0" u="none" strike="noStrike">
                          <a:solidFill>
                            <a:srgbClr val="000000"/>
                          </a:solidFill>
                          <a:effectLst/>
                          <a:latin typeface="Arial"/>
                        </a:rPr>
                        <a:t> </a:t>
                      </a:r>
                    </a:p>
                  </a:txBody>
                  <a:tcPr marL="10274" marR="10274" marT="10274"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gridSpan="2">
                  <a:txBody>
                    <a:bodyPr/>
                    <a:lstStyle/>
                    <a:p>
                      <a:pPr algn="ctr" fontAlgn="ctr"/>
                      <a:r>
                        <a:rPr lang="en-US" sz="2300" b="0" i="0" u="none" strike="noStrike">
                          <a:solidFill>
                            <a:srgbClr val="000000"/>
                          </a:solidFill>
                          <a:effectLst/>
                          <a:latin typeface="Calibri"/>
                        </a:rPr>
                        <a:t>Test Tube With Plant</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2300" b="0" i="0" u="none" strike="noStrike">
                          <a:solidFill>
                            <a:srgbClr val="000000"/>
                          </a:solidFill>
                          <a:effectLst/>
                          <a:latin typeface="Calibri"/>
                        </a:rPr>
                        <a:t>Control</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947615">
                <a:tc>
                  <a:txBody>
                    <a:bodyPr/>
                    <a:lstStyle/>
                    <a:p>
                      <a:pPr algn="l" fontAlgn="ctr"/>
                      <a:r>
                        <a:rPr lang="en-US" sz="1500" b="0" i="0" u="none" strike="noStrike">
                          <a:solidFill>
                            <a:srgbClr val="000000"/>
                          </a:solidFill>
                          <a:effectLst/>
                          <a:latin typeface="Arial"/>
                        </a:rPr>
                        <a:t> </a:t>
                      </a:r>
                    </a:p>
                  </a:txBody>
                  <a:tcPr marL="10274" marR="10274" marT="1027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Start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End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Start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End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1</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Calibri"/>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2</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Calibri"/>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3</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4</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5</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6</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7</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smtClean="0">
                          <a:solidFill>
                            <a:srgbClr val="000000"/>
                          </a:solidFill>
                          <a:effectLst/>
                          <a:latin typeface="+mn-lt"/>
                        </a:rPr>
                        <a:t>Blue</a:t>
                      </a:r>
                      <a:endParaRPr lang="en-US" sz="2300" b="0" i="0" u="none" strike="noStrike" dirty="0">
                        <a:solidFill>
                          <a:srgbClr val="000000"/>
                        </a:solidFill>
                        <a:effectLst/>
                        <a:latin typeface="Calibri"/>
                      </a:endParaRP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solidFill>
                            <a:srgbClr val="000000"/>
                          </a:solidFill>
                          <a:effectLst/>
                          <a:latin typeface="Arial"/>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95331522"/>
      </p:ext>
    </p:extLst>
  </p:cSld>
  <p:clrMapOvr>
    <a:masterClrMapping/>
  </p:clrMapOvr>
  <p:transition xmlns:p14="http://schemas.microsoft.com/office/powerpoint/2010/main">
    <p:checke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Explaining your Results</a:t>
            </a:r>
            <a:endParaRPr lang="en-US" dirty="0"/>
          </a:p>
        </p:txBody>
      </p:sp>
      <p:sp>
        <p:nvSpPr>
          <p:cNvPr id="4" name="TextBox 3"/>
          <p:cNvSpPr txBox="1"/>
          <p:nvPr/>
        </p:nvSpPr>
        <p:spPr>
          <a:xfrm>
            <a:off x="381000" y="1516082"/>
            <a:ext cx="8229600" cy="3970318"/>
          </a:xfrm>
          <a:prstGeom prst="rect">
            <a:avLst/>
          </a:prstGeom>
          <a:noFill/>
        </p:spPr>
        <p:txBody>
          <a:bodyPr wrap="square" rtlCol="0">
            <a:spAutoFit/>
          </a:bodyPr>
          <a:lstStyle/>
          <a:p>
            <a:pPr marL="342900" indent="-342900">
              <a:buFont typeface="+mj-lt"/>
              <a:buAutoNum type="arabicPeriod"/>
            </a:pPr>
            <a:r>
              <a:rPr lang="en-US" sz="3600" dirty="0" smtClean="0"/>
              <a:t>What are your observations of color change? </a:t>
            </a:r>
          </a:p>
          <a:p>
            <a:pPr marL="342900" indent="-342900">
              <a:buFont typeface="+mj-lt"/>
              <a:buAutoNum type="arabicPeriod"/>
            </a:pPr>
            <a:r>
              <a:rPr lang="en-US" sz="3600" dirty="0" smtClean="0"/>
              <a:t>How can you explain these observations? </a:t>
            </a:r>
          </a:p>
          <a:p>
            <a:pPr marL="1200150" lvl="1" indent="-742950">
              <a:buFont typeface="+mj-lt"/>
              <a:buAutoNum type="alphaLcPeriod"/>
            </a:pPr>
            <a:r>
              <a:rPr lang="en-US" sz="3600" dirty="0" smtClean="0"/>
              <a:t>What happened?</a:t>
            </a:r>
            <a:endParaRPr lang="en-US" sz="3600" dirty="0"/>
          </a:p>
          <a:p>
            <a:pPr marL="1200150" lvl="1" indent="-742950">
              <a:buFont typeface="+mj-lt"/>
              <a:buAutoNum type="alphaLcPeriod"/>
            </a:pPr>
            <a:r>
              <a:rPr lang="en-US" sz="3600" dirty="0" smtClean="0"/>
              <a:t>Why did that happen?</a:t>
            </a:r>
          </a:p>
          <a:p>
            <a:pPr marL="1200150" lvl="1" indent="-742950">
              <a:buFont typeface="+mj-lt"/>
              <a:buAutoNum type="alphaLcPeriod"/>
            </a:pPr>
            <a:r>
              <a:rPr lang="en-US" sz="3600" dirty="0" smtClean="0"/>
              <a:t>What unanswered questions do you have?</a:t>
            </a:r>
            <a:endParaRPr lang="en-US" sz="3600" dirty="0"/>
          </a:p>
        </p:txBody>
      </p:sp>
    </p:spTree>
    <p:extLst>
      <p:ext uri="{BB962C8B-B14F-4D97-AF65-F5344CB8AC3E}">
        <p14:creationId xmlns:p14="http://schemas.microsoft.com/office/powerpoint/2010/main" val="3057131529"/>
      </p:ext>
    </p:extLst>
  </p:cSld>
  <p:clrMapOvr>
    <a:masterClrMapping/>
  </p:clrMapOvr>
  <p:transition xmlns:p14="http://schemas.microsoft.com/office/powerpoint/2010/main">
    <p:checke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Activity 2: Modeling Cellular Respiration in Plants</a:t>
            </a:r>
            <a:endParaRPr lang="en-US" dirty="0"/>
          </a:p>
        </p:txBody>
      </p:sp>
      <p:sp>
        <p:nvSpPr>
          <p:cNvPr id="5" name="Subtitle 4"/>
          <p:cNvSpPr>
            <a:spLocks noGrp="1"/>
          </p:cNvSpPr>
          <p:nvPr>
            <p:ph type="subTitle" idx="1"/>
          </p:nvPr>
        </p:nvSpPr>
        <p:spPr/>
        <p:txBody>
          <a:bodyPr/>
          <a:lstStyle/>
          <a:p>
            <a:r>
              <a:rPr lang="en-US" dirty="0" smtClean="0"/>
              <a:t>How do plants move? </a:t>
            </a:r>
            <a:endParaRPr lang="en-US" dirty="0"/>
          </a:p>
        </p:txBody>
      </p:sp>
    </p:spTree>
    <p:extLst>
      <p:ext uri="{BB962C8B-B14F-4D97-AF65-F5344CB8AC3E}">
        <p14:creationId xmlns:p14="http://schemas.microsoft.com/office/powerpoint/2010/main" val="190181654"/>
      </p:ext>
    </p:extLst>
  </p:cSld>
  <p:clrMapOvr>
    <a:masterClrMapping/>
  </p:clrMapOvr>
  <p:transition xmlns:p14="http://schemas.microsoft.com/office/powerpoint/2010/main">
    <p:checke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638800"/>
          </a:xfrm>
        </p:spPr>
        <p:txBody>
          <a:bodyPr>
            <a:normAutofit/>
          </a:bodyPr>
          <a:lstStyle/>
          <a:p>
            <a:r>
              <a:rPr lang="en-US" dirty="0" smtClean="0"/>
              <a:t>Three processes help us understand how plants move: </a:t>
            </a:r>
            <a:br>
              <a:rPr lang="en-US" dirty="0" smtClean="0"/>
            </a:br>
            <a:r>
              <a:rPr lang="en-US" dirty="0" smtClean="0"/>
              <a:t/>
            </a:r>
            <a:br>
              <a:rPr lang="en-US" dirty="0" smtClean="0"/>
            </a:br>
            <a:r>
              <a:rPr lang="en-US" dirty="0" smtClean="0"/>
              <a:t>Photosynthesis</a:t>
            </a:r>
            <a:br>
              <a:rPr lang="en-US" dirty="0" smtClean="0"/>
            </a:br>
            <a:r>
              <a:rPr lang="en-US" dirty="0" smtClean="0"/>
              <a:t>Biosynthesis</a:t>
            </a:r>
            <a:br>
              <a:rPr lang="en-US" dirty="0" smtClean="0"/>
            </a:br>
            <a:r>
              <a:rPr lang="en-US" dirty="0" smtClean="0"/>
              <a:t>Respiration</a:t>
            </a:r>
            <a:endParaRPr lang="en-US" dirty="0"/>
          </a:p>
        </p:txBody>
      </p:sp>
    </p:spTree>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638800"/>
          </a:xfrm>
        </p:spPr>
        <p:txBody>
          <a:bodyPr>
            <a:normAutofit/>
          </a:bodyPr>
          <a:lstStyle/>
          <a:p>
            <a:r>
              <a:rPr lang="en-US" dirty="0" smtClean="0"/>
              <a:t>Three processes help us understand how plants move: </a:t>
            </a:r>
            <a:br>
              <a:rPr lang="en-US" dirty="0" smtClean="0"/>
            </a:br>
            <a:r>
              <a:rPr lang="en-US" dirty="0" smtClean="0"/>
              <a:t/>
            </a:r>
            <a:br>
              <a:rPr lang="en-US" dirty="0" smtClean="0"/>
            </a:br>
            <a:r>
              <a:rPr lang="en-US" dirty="0" smtClean="0">
                <a:solidFill>
                  <a:srgbClr val="FF0000"/>
                </a:solidFill>
              </a:rPr>
              <a:t> </a:t>
            </a:r>
            <a:r>
              <a:rPr lang="en-US" dirty="0" smtClean="0"/>
              <a:t>Photosynthesis</a:t>
            </a:r>
            <a:br>
              <a:rPr lang="en-US" dirty="0" smtClean="0"/>
            </a:br>
            <a:r>
              <a:rPr lang="en-US" dirty="0" smtClean="0"/>
              <a:t>Biosynthesis</a:t>
            </a:r>
            <a:br>
              <a:rPr lang="en-US" dirty="0" smtClean="0"/>
            </a:br>
            <a:r>
              <a:rPr lang="en-US" dirty="0" smtClean="0">
                <a:solidFill>
                  <a:srgbClr val="FF0000"/>
                </a:solidFill>
              </a:rPr>
              <a:t>3. Respiration</a:t>
            </a:r>
            <a:endParaRPr lang="en-US" dirty="0">
              <a:solidFill>
                <a:srgbClr val="FF0000"/>
              </a:solidFill>
            </a:endParaRPr>
          </a:p>
        </p:txBody>
      </p:sp>
    </p:spTree>
    <p:extLst>
      <p:ext uri="{BB962C8B-B14F-4D97-AF65-F5344CB8AC3E}">
        <p14:creationId xmlns:p14="http://schemas.microsoft.com/office/powerpoint/2010/main" val="523755811"/>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638800"/>
          </a:xfrm>
        </p:spPr>
        <p:txBody>
          <a:bodyPr>
            <a:normAutofit/>
          </a:bodyPr>
          <a:lstStyle/>
          <a:p>
            <a:r>
              <a:rPr lang="en-US" dirty="0" smtClean="0"/>
              <a:t>Respiration happens when a plant cell uses sugar and oxygen to create </a:t>
            </a:r>
            <a:r>
              <a:rPr lang="en-US" smtClean="0"/>
              <a:t>water, carbon dioxide, </a:t>
            </a:r>
            <a:r>
              <a:rPr lang="en-US" dirty="0" smtClean="0"/>
              <a:t>and heat energy.</a:t>
            </a:r>
            <a:endParaRPr lang="en-US" dirty="0"/>
          </a:p>
        </p:txBody>
      </p:sp>
    </p:spTree>
    <p:extLst>
      <p:ext uri="{BB962C8B-B14F-4D97-AF65-F5344CB8AC3E}">
        <p14:creationId xmlns:p14="http://schemas.microsoft.com/office/powerpoint/2010/main" val="3049147997"/>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2832</TotalTime>
  <Words>1402</Words>
  <Application>Microsoft Macintosh PowerPoint</Application>
  <PresentationFormat>On-screen Show (4:3)</PresentationFormat>
  <Paragraphs>207</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Activity 1: Plants in the Dark Investigation</vt:lpstr>
      <vt:lpstr>Plants in the Dark Investigation</vt:lpstr>
      <vt:lpstr>Possible BTB Colors</vt:lpstr>
      <vt:lpstr>Record your observations of color change here. </vt:lpstr>
      <vt:lpstr>Explaining your Results</vt:lpstr>
      <vt:lpstr>Activity 2: Modeling Cellular Respiration in Plants</vt:lpstr>
      <vt:lpstr>Three processes help us understand how plants move:   Photosynthesis Biosynthesis Respiration</vt:lpstr>
      <vt:lpstr>Three processes help us understand how plants move:    Photosynthesis Biosynthesis 3. Respiration</vt:lpstr>
      <vt:lpstr>Respiration happens when a plant cell uses sugar and oxygen to create water, carbon dioxide, and heat energy.</vt:lpstr>
      <vt:lpstr>PowerPoint Presentation</vt:lpstr>
      <vt:lpstr>PowerPoint Presentation</vt:lpstr>
      <vt:lpstr>How Atoms Bond Together in Molecules</vt:lpstr>
      <vt:lpstr>Making the Reactant Molecules:  Sugar and Oxygen</vt:lpstr>
      <vt:lpstr>Photo of reactant molecules: C6H12O6 (sugar) Start by making the molecules and energy units of the reactants and putting them on the reactants side, then rearrange the atoms and energy units to show the products.</vt:lpstr>
      <vt:lpstr>Rearranging the Atoms to Make Product Molecules: Carbon Dioxide and Water</vt:lpstr>
      <vt:lpstr>Photo of  product molecules CO2 and H2O (carbon dioxide and water) Start by making the molecules and energy units of the reactants and putting them on the reactants side, then rearrange the atoms and energy units to show the products.</vt:lpstr>
      <vt:lpstr>Comparing photos of reactant and product molecules Start by making the molecules and energy units of the reactants and putting them on the reactants side, then rearrange the atoms and energy units to show the products.</vt:lpstr>
      <vt:lpstr>Writing a Chemical Equation</vt:lpstr>
      <vt:lpstr>Chemical equation for cellular respiration</vt:lpstr>
      <vt:lpstr>Three Questions Poster</vt:lpstr>
      <vt:lpstr>Can you answer the Three Questions for cellular respiration now?</vt:lpstr>
      <vt:lpstr>What happens when animals move (use energy)?</vt:lpstr>
      <vt:lpstr>The End</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zhanli</dc:creator>
  <cp:lastModifiedBy>Jenny Dauer</cp:lastModifiedBy>
  <cp:revision>548</cp:revision>
  <dcterms:created xsi:type="dcterms:W3CDTF">2006-08-16T00:00:00Z</dcterms:created>
  <dcterms:modified xsi:type="dcterms:W3CDTF">2013-02-15T21:59:36Z</dcterms:modified>
</cp:coreProperties>
</file>